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58" r:id="rId6"/>
    <p:sldId id="261" r:id="rId7"/>
    <p:sldId id="262" r:id="rId8"/>
  </p:sldIdLst>
  <p:sldSz cx="18288000" cy="10287000"/>
  <p:notesSz cx="6761163" cy="9942513"/>
  <p:embeddedFontLst>
    <p:embeddedFont>
      <p:font typeface="Artegra Sans Condensed Bold" panose="020B0604020202020204" charset="0"/>
      <p:regular r:id="rId9"/>
    </p:embeddedFont>
    <p:embeddedFont>
      <p:font typeface="Intro" panose="02000000000000000000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Artegra Sans Condense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256" autoAdjust="0"/>
  </p:normalViewPr>
  <p:slideViewPr>
    <p:cSldViewPr>
      <p:cViewPr varScale="1">
        <p:scale>
          <a:sx n="74" d="100"/>
          <a:sy n="74" d="100"/>
        </p:scale>
        <p:origin x="53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mailto:nevelsk@sakhalin.gov.ru" TargetMode="External"/><Relationship Id="rId7" Type="http://schemas.openxmlformats.org/officeDocument/2006/relationships/image" Target="../media/image8.svg"/><Relationship Id="rId12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6.jpeg"/><Relationship Id="rId5" Type="http://schemas.openxmlformats.org/officeDocument/2006/relationships/image" Target="../media/image6.svg"/><Relationship Id="rId10" Type="http://schemas.openxmlformats.org/officeDocument/2006/relationships/image" Target="../media/image1.jpeg"/><Relationship Id="rId4" Type="http://schemas.openxmlformats.org/officeDocument/2006/relationships/image" Target="../media/image13.png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4265" r="4265"/>
          <a:stretch>
            <a:fillRect/>
          </a:stretch>
        </p:blipFill>
        <p:spPr>
          <a:xfrm>
            <a:off x="0" y="0"/>
            <a:ext cx="7057077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395024" y="3873196"/>
            <a:ext cx="7768775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ИНВЕСТИЦИОННОЕ</a:t>
            </a:r>
            <a:r>
              <a:rPr lang="ru-RU" sz="3000" dirty="0">
                <a:solidFill>
                  <a:srgbClr val="000000"/>
                </a:solidFill>
                <a:latin typeface="Intro"/>
              </a:rPr>
              <a:t> предложение</a:t>
            </a:r>
            <a:endParaRPr lang="en-US" sz="3000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395025" y="4607228"/>
            <a:ext cx="8245545" cy="3526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99"/>
              </a:lnSpc>
              <a:spcBef>
                <a:spcPct val="0"/>
              </a:spcBef>
            </a:pPr>
            <a:r>
              <a:rPr lang="ru-RU" sz="4999" dirty="0">
                <a:solidFill>
                  <a:srgbClr val="47A5AD"/>
                </a:solidFill>
                <a:latin typeface="Intro" panose="02000000000000000000" charset="0"/>
              </a:rPr>
              <a:t>строительство </a:t>
            </a:r>
            <a:r>
              <a:rPr lang="ru-RU" sz="4999" dirty="0" smtClean="0">
                <a:solidFill>
                  <a:srgbClr val="47A5AD"/>
                </a:solidFill>
                <a:latin typeface="Intro" panose="02000000000000000000" charset="0"/>
              </a:rPr>
              <a:t>морского пассажирского терминала</a:t>
            </a:r>
            <a:endParaRPr lang="en-US" sz="4999" dirty="0">
              <a:solidFill>
                <a:srgbClr val="47A5AD"/>
              </a:solidFill>
              <a:latin typeface="Intro" panose="02000000000000000000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115800" y="691569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Невельский городской округ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97967" y="9525082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5"/>
          <a:stretch/>
        </p:blipFill>
        <p:spPr>
          <a:xfrm>
            <a:off x="0" y="0"/>
            <a:ext cx="7057077" cy="102869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57077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1730" y="321019"/>
            <a:ext cx="10814052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ЦЕЛЬ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51680" y="721006"/>
            <a:ext cx="12640344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sz="2500" dirty="0"/>
              <a:t>Создание транспортной инфраструктуры и сервиса для </a:t>
            </a:r>
            <a:r>
              <a:rPr lang="ru-RU" sz="2500" dirty="0" smtClean="0"/>
              <a:t>осуществления регулярных пассажирских внутримуниципальных перевозок морским транспортом на о. Монерон, развитие туризма</a:t>
            </a:r>
            <a:r>
              <a:rPr lang="ru-RU" sz="2500" smtClean="0"/>
              <a:t>, увеличение </a:t>
            </a:r>
            <a:r>
              <a:rPr lang="ru-RU" sz="2500" dirty="0" smtClean="0"/>
              <a:t>туристического потока в Сахалинской области.</a:t>
            </a:r>
            <a:endParaRPr lang="en-US" sz="2500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80294" y="1907468"/>
            <a:ext cx="6391557" cy="402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ПАРАМЕТРЫ ПРОЕКТА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2459" y="2417778"/>
            <a:ext cx="9266072" cy="768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ru-RU" sz="2496" dirty="0" smtClean="0">
                <a:latin typeface="Artegra Sans Condensed"/>
              </a:rPr>
              <a:t>Увеличение роста посещений туристами до 2,5 тыс. чел., объем платных туристических услуг, оказанных населению </a:t>
            </a:r>
            <a:r>
              <a:rPr lang="ru-RU" sz="2496" dirty="0">
                <a:latin typeface="Artegra Sans Condensed"/>
              </a:rPr>
              <a:t>д</a:t>
            </a:r>
            <a:r>
              <a:rPr lang="ru-RU" sz="2496" dirty="0" smtClean="0">
                <a:latin typeface="Artegra Sans Condensed"/>
              </a:rPr>
              <a:t>о 60 млн. руб.</a:t>
            </a:r>
            <a:endParaRPr lang="en-US" sz="2496" dirty="0">
              <a:latin typeface="Artegra Sans Condense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6782" r="16782"/>
          <a:stretch>
            <a:fillRect/>
          </a:stretch>
        </p:blipFill>
        <p:spPr>
          <a:xfrm>
            <a:off x="13162334" y="0"/>
            <a:ext cx="5125666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45253" y="3333008"/>
            <a:ext cx="6391557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/>
              </a:rPr>
              <a:t>ПРЕИМУЩЕСТВА </a:t>
            </a: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ДЛЯ </a:t>
            </a:r>
            <a:r>
              <a:rPr lang="en-US" sz="2396" dirty="0" smtClean="0">
                <a:solidFill>
                  <a:srgbClr val="000000"/>
                </a:solidFill>
                <a:latin typeface="Intro"/>
              </a:rPr>
              <a:t>ИНВЕСТОРА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80294" y="3845417"/>
            <a:ext cx="12640344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500" dirty="0" smtClean="0"/>
              <a:t>Наличие причальных сооружений</a:t>
            </a:r>
            <a:r>
              <a:rPr lang="ru-RU" sz="2500" dirty="0"/>
              <a:t>. </a:t>
            </a:r>
            <a:r>
              <a:rPr lang="ru-RU" sz="2500" dirty="0" smtClean="0"/>
              <a:t>Увеличение </a:t>
            </a:r>
            <a:r>
              <a:rPr lang="ru-RU" sz="2500" dirty="0"/>
              <a:t>дохода от пассажирских перевозок</a:t>
            </a:r>
            <a:r>
              <a:rPr lang="ru-RU" sz="2500"/>
              <a:t>. </a:t>
            </a:r>
            <a:r>
              <a:rPr lang="ru-RU" sz="2500" smtClean="0"/>
              <a:t>Транспортная </a:t>
            </a:r>
            <a:r>
              <a:rPr lang="ru-RU" sz="2500" dirty="0" smtClean="0"/>
              <a:t>доступность. Увеличение доходности за счет увеличения турпотока внутреннего и въездного туризма. Уникальность природных мест. Земельный участок прилегает к причальным сооружениям, находится в центре г. Невельск. Возможность получения преференций на аренду земельного участка. Возможность субсидирования части затрат на приобретение оборудования, лизинговых платежей, процентов по кредитам.</a:t>
            </a:r>
            <a:endParaRPr lang="en-US" sz="2500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11305" y="9509133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sp>
        <p:nvSpPr>
          <p:cNvPr id="10" name="TextBox 7"/>
          <p:cNvSpPr txBox="1"/>
          <p:nvPr/>
        </p:nvSpPr>
        <p:spPr>
          <a:xfrm>
            <a:off x="340959" y="6366499"/>
            <a:ext cx="6391557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Требуемый объем инвестиций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340959" y="6962555"/>
            <a:ext cx="926607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5"/>
              </a:lnSpc>
            </a:pPr>
            <a:r>
              <a:rPr lang="ru-RU" sz="2496" dirty="0" smtClean="0">
                <a:latin typeface="Artegra Sans Condensed"/>
              </a:rPr>
              <a:t>50 млн. руб.</a:t>
            </a:r>
            <a:endParaRPr lang="en-US" sz="2496" dirty="0">
              <a:latin typeface="Artegra Sans Condensed"/>
            </a:endParaRPr>
          </a:p>
        </p:txBody>
      </p:sp>
      <p:sp>
        <p:nvSpPr>
          <p:cNvPr id="12" name="TextBox 7"/>
          <p:cNvSpPr txBox="1"/>
          <p:nvPr/>
        </p:nvSpPr>
        <p:spPr>
          <a:xfrm>
            <a:off x="340959" y="7667356"/>
            <a:ext cx="6391557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ИНАЯ Информация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340959" y="8215380"/>
            <a:ext cx="9266072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ru-RU" sz="2500" dirty="0" smtClean="0"/>
              <a:t>Временное размещение на период ожидания транспортного судна: зал ожидания, туалет, касса. </a:t>
            </a:r>
          </a:p>
          <a:p>
            <a:pPr algn="just"/>
            <a:r>
              <a:rPr lang="ru-RU" sz="2500" dirty="0" smtClean="0">
                <a:latin typeface="Artegra Sans Condensed"/>
              </a:rPr>
              <a:t>Также на территории могут быть размещены кафе, торговые объекты.</a:t>
            </a:r>
            <a:endParaRPr lang="en-US" sz="2500" dirty="0">
              <a:latin typeface="Artegra Sans Condensed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2334" y="0"/>
            <a:ext cx="5125666" cy="102869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2334" y="0"/>
            <a:ext cx="5125666" cy="10286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1730" y="321019"/>
            <a:ext cx="10814052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 panose="02000000000000000000" charset="0"/>
              </a:rPr>
              <a:t>Туристический поток</a:t>
            </a:r>
            <a:endParaRPr lang="en-US" sz="2396" dirty="0">
              <a:solidFill>
                <a:srgbClr val="000000"/>
              </a:solidFill>
              <a:latin typeface="Intro" panose="02000000000000000000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51680" y="721006"/>
            <a:ext cx="12640344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sz="2500" dirty="0"/>
              <a:t>По оперативным данным в 2022 году Невельский район посетило 13,4 тыс. </a:t>
            </a:r>
            <a:r>
              <a:rPr lang="ru-RU" sz="2500" dirty="0" smtClean="0"/>
              <a:t>человек, в </a:t>
            </a:r>
            <a:r>
              <a:rPr lang="ru-RU" sz="2500" dirty="0" err="1" smtClean="0"/>
              <a:t>т.ч</a:t>
            </a:r>
            <a:r>
              <a:rPr lang="ru-RU" sz="2500" dirty="0" smtClean="0"/>
              <a:t>. на о. Монерон 1,5 тыс. человек. </a:t>
            </a:r>
            <a:endParaRPr lang="en-US" sz="2500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11305" y="9509133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sp>
        <p:nvSpPr>
          <p:cNvPr id="10" name="TextBox 7"/>
          <p:cNvSpPr txBox="1"/>
          <p:nvPr/>
        </p:nvSpPr>
        <p:spPr>
          <a:xfrm>
            <a:off x="469924" y="1688615"/>
            <a:ext cx="6391557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Требуемый объем инвестиций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482803" y="2290420"/>
            <a:ext cx="9266072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5"/>
              </a:lnSpc>
            </a:pPr>
            <a:r>
              <a:rPr lang="ru-RU" sz="2496" dirty="0">
                <a:latin typeface="Artegra Sans Condensed"/>
              </a:rPr>
              <a:t>з</a:t>
            </a:r>
            <a:r>
              <a:rPr lang="ru-RU" sz="2496" dirty="0" smtClean="0">
                <a:latin typeface="Artegra Sans Condensed"/>
              </a:rPr>
              <a:t>ал ожидания - 50 млн. руб.;</a:t>
            </a:r>
          </a:p>
          <a:p>
            <a:pPr algn="just">
              <a:lnSpc>
                <a:spcPts val="3495"/>
              </a:lnSpc>
            </a:pPr>
            <a:r>
              <a:rPr lang="ru-RU" sz="2496" dirty="0">
                <a:latin typeface="Artegra Sans Condensed"/>
              </a:rPr>
              <a:t>к</a:t>
            </a:r>
            <a:r>
              <a:rPr lang="ru-RU" sz="2496" dirty="0" smtClean="0">
                <a:latin typeface="Artegra Sans Condensed"/>
              </a:rPr>
              <a:t>афе – 3 млн. руб.;</a:t>
            </a:r>
          </a:p>
          <a:p>
            <a:pPr algn="just">
              <a:lnSpc>
                <a:spcPts val="3495"/>
              </a:lnSpc>
            </a:pPr>
            <a:r>
              <a:rPr lang="ru-RU" sz="2496" dirty="0">
                <a:latin typeface="Artegra Sans Condensed"/>
              </a:rPr>
              <a:t>т</a:t>
            </a:r>
            <a:r>
              <a:rPr lang="ru-RU" sz="2496" dirty="0" smtClean="0">
                <a:latin typeface="Artegra Sans Condensed"/>
              </a:rPr>
              <a:t>орговый объект – 2 млн руб.</a:t>
            </a:r>
            <a:endParaRPr lang="en-US" sz="2496" dirty="0">
              <a:latin typeface="Artegra Sans Condensed"/>
            </a:endParaRPr>
          </a:p>
        </p:txBody>
      </p:sp>
      <p:sp>
        <p:nvSpPr>
          <p:cNvPr id="12" name="TextBox 7"/>
          <p:cNvSpPr txBox="1"/>
          <p:nvPr/>
        </p:nvSpPr>
        <p:spPr>
          <a:xfrm>
            <a:off x="458119" y="3893353"/>
            <a:ext cx="12114881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Информация о собственнике земельного участка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429141" y="4348332"/>
            <a:ext cx="9266072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ru-RU" sz="2500" dirty="0" smtClean="0"/>
              <a:t>Государственная собственность (земли </a:t>
            </a:r>
            <a:r>
              <a:rPr lang="ru-RU" sz="2500" smtClean="0"/>
              <a:t>населенных пунктов) </a:t>
            </a:r>
            <a:endParaRPr lang="en-US" sz="2500" dirty="0">
              <a:solidFill>
                <a:srgbClr val="47A5AD"/>
              </a:solidFill>
              <a:latin typeface="Artegra Sans Condensed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240" y="0"/>
            <a:ext cx="3578760" cy="102869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240" y="-1"/>
            <a:ext cx="3578759" cy="10286999"/>
          </a:xfrm>
          <a:prstGeom prst="rect">
            <a:avLst/>
          </a:prstGeom>
        </p:spPr>
      </p:pic>
      <p:sp>
        <p:nvSpPr>
          <p:cNvPr id="18" name="TextBox 7"/>
          <p:cNvSpPr txBox="1"/>
          <p:nvPr/>
        </p:nvSpPr>
        <p:spPr>
          <a:xfrm>
            <a:off x="429141" y="5892623"/>
            <a:ext cx="12484077" cy="839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Порядок получения разрешения на использование гидротехнических сооружений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5" name="TextBox 7"/>
          <p:cNvSpPr txBox="1"/>
          <p:nvPr/>
        </p:nvSpPr>
        <p:spPr>
          <a:xfrm>
            <a:off x="429142" y="4924246"/>
            <a:ext cx="12114881" cy="403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Вид разрешенного использования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9" name="TextBox 8"/>
          <p:cNvSpPr txBox="1"/>
          <p:nvPr/>
        </p:nvSpPr>
        <p:spPr>
          <a:xfrm>
            <a:off x="451680" y="5450140"/>
            <a:ext cx="9266072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ru-RU" sz="2500" dirty="0" smtClean="0"/>
              <a:t>Эксплуатация </a:t>
            </a:r>
            <a:r>
              <a:rPr lang="ru-RU" sz="2500" smtClean="0"/>
              <a:t>слесарно-механического цеха</a:t>
            </a:r>
            <a:endParaRPr lang="en-US" sz="2500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20" name="TextBox 8"/>
          <p:cNvSpPr txBox="1"/>
          <p:nvPr/>
        </p:nvSpPr>
        <p:spPr>
          <a:xfrm>
            <a:off x="440410" y="6732276"/>
            <a:ext cx="14268829" cy="3462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500" dirty="0" smtClean="0"/>
              <a:t>В соответствии с Федеральным законом от 21.07.1997г. № 117-ФЗ «О безопасности </a:t>
            </a:r>
            <a:r>
              <a:rPr lang="ru-RU" sz="2500" dirty="0"/>
              <a:t>гидротехнических сооружений» </a:t>
            </a:r>
            <a:r>
              <a:rPr lang="ru-RU" sz="2500" dirty="0" smtClean="0"/>
              <a:t>сведения </a:t>
            </a:r>
            <a:r>
              <a:rPr lang="ru-RU" sz="2500" dirty="0"/>
              <a:t>о гидротехническом сооружении вносятся в Российский регистр гидротехнических сооружений </a:t>
            </a:r>
            <a:r>
              <a:rPr lang="ru-RU" sz="2500" dirty="0" smtClean="0"/>
              <a:t>и </a:t>
            </a:r>
            <a:r>
              <a:rPr lang="ru-RU" sz="2500" dirty="0"/>
              <a:t>(или) обновляются в Регистре после утверждения федеральными органами исполнительной власти, уполномоченными на проведение федерального государственного надзора в области безопасности гидротехнических сооружений, декларации безопасности гидротехнического сооружения</a:t>
            </a:r>
            <a:r>
              <a:rPr lang="ru-RU" sz="2500" dirty="0" smtClean="0"/>
              <a:t>.</a:t>
            </a:r>
          </a:p>
          <a:p>
            <a:pPr algn="just"/>
            <a:r>
              <a:rPr lang="ru-RU" sz="2500" dirty="0"/>
              <a:t>Внесение в Регистр сведений о гидротехническом сооружении, находящемся в эксплуатации, является основанием для выдачи разрешения на эксплуатацию такого гидротехнического сооружения.</a:t>
            </a:r>
          </a:p>
          <a:p>
            <a:pPr algn="just"/>
            <a:endParaRPr lang="en-US" sz="2500" dirty="0">
              <a:solidFill>
                <a:srgbClr val="47A5AD"/>
              </a:solidFill>
              <a:latin typeface="Artegra Sans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716271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9141" y="256240"/>
            <a:ext cx="10814052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 panose="02000000000000000000" charset="0"/>
              </a:rPr>
              <a:t>Обоснование спроса</a:t>
            </a:r>
            <a:endParaRPr lang="en-US" sz="2396" dirty="0">
              <a:solidFill>
                <a:srgbClr val="000000"/>
              </a:solidFill>
              <a:latin typeface="Intro" panose="02000000000000000000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51680" y="721006"/>
            <a:ext cx="1410252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sz="2500" dirty="0"/>
              <a:t>В 2022 году остров </a:t>
            </a:r>
            <a:r>
              <a:rPr lang="ru-RU" sz="2500" dirty="0" err="1"/>
              <a:t>Монерон</a:t>
            </a:r>
            <a:r>
              <a:rPr lang="ru-RU" sz="2500" dirty="0"/>
              <a:t> стал одним из наиболее востребованных туристических направлений Сахалинской области. В рамках тура одного дня </a:t>
            </a:r>
            <a:r>
              <a:rPr lang="ru-RU" sz="2500" dirty="0" smtClean="0"/>
              <a:t>остров </a:t>
            </a:r>
            <a:r>
              <a:rPr lang="ru-RU" sz="2500" dirty="0"/>
              <a:t>посетило 734 человека. За летний сезон остров посетило </a:t>
            </a:r>
            <a:r>
              <a:rPr lang="ru-RU" sz="2500" dirty="0" smtClean="0"/>
              <a:t>1,5 </a:t>
            </a:r>
            <a:r>
              <a:rPr lang="ru-RU" sz="2500" dirty="0"/>
              <a:t>тысячи гостей — в 5 раз больше чем в </a:t>
            </a:r>
            <a:r>
              <a:rPr lang="ru-RU" sz="2500" dirty="0" smtClean="0"/>
              <a:t>2021. </a:t>
            </a:r>
            <a:r>
              <a:rPr lang="ru-RU" sz="2500" dirty="0"/>
              <a:t>К концу 2025 года </a:t>
            </a:r>
            <a:r>
              <a:rPr lang="ru-RU" sz="2500" dirty="0" smtClean="0"/>
              <a:t> на острове </a:t>
            </a:r>
            <a:r>
              <a:rPr lang="ru-RU" sz="2500" dirty="0" err="1" smtClean="0"/>
              <a:t>Монерон</a:t>
            </a:r>
            <a:r>
              <a:rPr lang="ru-RU" sz="2500" dirty="0" smtClean="0"/>
              <a:t> планируется </a:t>
            </a:r>
            <a:r>
              <a:rPr lang="ru-RU" sz="2500" dirty="0"/>
              <a:t>увеличение мест </a:t>
            </a:r>
            <a:r>
              <a:rPr lang="ru-RU" sz="2500" dirty="0" smtClean="0"/>
              <a:t>размещения для туристов  вдвое, </a:t>
            </a:r>
            <a:r>
              <a:rPr lang="ru-RU" sz="2500" dirty="0"/>
              <a:t>появление собственного </a:t>
            </a:r>
            <a:r>
              <a:rPr lang="ru-RU" sz="2500" dirty="0" smtClean="0"/>
              <a:t>визит-центра, </a:t>
            </a:r>
            <a:r>
              <a:rPr lang="ru-RU" sz="2500" dirty="0" err="1" smtClean="0"/>
              <a:t>кэмпа</a:t>
            </a:r>
            <a:r>
              <a:rPr lang="ru-RU" sz="2500" dirty="0" smtClean="0"/>
              <a:t> для </a:t>
            </a:r>
            <a:r>
              <a:rPr lang="ru-RU" sz="2500" dirty="0" err="1" smtClean="0"/>
              <a:t>фридайвинга</a:t>
            </a:r>
            <a:r>
              <a:rPr lang="ru-RU" sz="2500" dirty="0" smtClean="0"/>
              <a:t>. </a:t>
            </a:r>
            <a:r>
              <a:rPr lang="ru-RU" sz="2500" dirty="0"/>
              <a:t>На острове появятся сапы и каяки. </a:t>
            </a:r>
            <a:r>
              <a:rPr lang="ru-RU" sz="2500" dirty="0" smtClean="0"/>
              <a:t>Данное  направление пользуется большим спросом у туристов, в связи с чем планируется организация регулярных пассажирских перевозок морским транспортом </a:t>
            </a:r>
            <a:r>
              <a:rPr lang="ru-RU" sz="2500" dirty="0" err="1" smtClean="0"/>
              <a:t>г.Невельск-о.Монерон</a:t>
            </a:r>
            <a:r>
              <a:rPr lang="ru-RU" sz="2500" dirty="0" smtClean="0"/>
              <a:t>.  В соответствии с  требованием законодательства, при организации  регулярных пассажирских морских перевозок должна соблюдаться транспортная безопасность, в том числе должны быть обустроены </a:t>
            </a:r>
            <a:r>
              <a:rPr lang="ru-RU" sz="2500" dirty="0"/>
              <a:t>морские терминалы для их обслуживания. На морском терминале</a:t>
            </a:r>
            <a:r>
              <a:rPr lang="ru-RU" sz="2500" dirty="0" smtClean="0"/>
              <a:t>, </a:t>
            </a:r>
            <a:r>
              <a:rPr lang="ru-RU" sz="2500" dirty="0"/>
              <a:t>должны быть оборудованы пункты по продаже перевозочных документов (билетов) и туалеты</a:t>
            </a:r>
            <a:r>
              <a:rPr lang="ru-RU" sz="2500" dirty="0" smtClean="0"/>
              <a:t>.</a:t>
            </a:r>
          </a:p>
          <a:p>
            <a:pPr algn="just">
              <a:spcBef>
                <a:spcPct val="0"/>
              </a:spcBef>
            </a:pPr>
            <a:endParaRPr lang="en-US" sz="2500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11305" y="9509133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240" y="0"/>
            <a:ext cx="3578760" cy="102869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240" y="-1"/>
            <a:ext cx="3578759" cy="1028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42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191" b="7191"/>
          <a:stretch>
            <a:fillRect/>
          </a:stretch>
        </p:blipFill>
        <p:spPr>
          <a:xfrm>
            <a:off x="415172" y="3097324"/>
            <a:ext cx="11602353" cy="661817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16245" y="746132"/>
            <a:ext cx="17415628" cy="2244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 dirty="0" err="1">
                <a:latin typeface="Artegra Sans Condensed"/>
              </a:rPr>
              <a:t>Кадастровый</a:t>
            </a:r>
            <a:r>
              <a:rPr lang="en-US" sz="2499" dirty="0">
                <a:latin typeface="Artegra Sans Condensed"/>
              </a:rPr>
              <a:t> </a:t>
            </a:r>
            <a:r>
              <a:rPr lang="en-US" sz="2499" dirty="0" err="1">
                <a:latin typeface="Artegra Sans Condensed"/>
              </a:rPr>
              <a:t>номер</a:t>
            </a:r>
            <a:r>
              <a:rPr lang="en-US" sz="2499" dirty="0">
                <a:latin typeface="Artegra Sans Condensed"/>
              </a:rPr>
              <a:t>: </a:t>
            </a:r>
            <a:r>
              <a:rPr lang="en-US" sz="2499" dirty="0" smtClean="0">
                <a:latin typeface="Artegra Sans Condensed"/>
              </a:rPr>
              <a:t>65:07:0000008:26</a:t>
            </a:r>
            <a:endParaRPr lang="ru-RU" sz="2499" dirty="0" smtClean="0">
              <a:latin typeface="Artegra Sans Condensed"/>
            </a:endParaRPr>
          </a:p>
          <a:p>
            <a:pPr algn="just">
              <a:lnSpc>
                <a:spcPts val="3499"/>
              </a:lnSpc>
            </a:pPr>
            <a:r>
              <a:rPr lang="en-US" sz="2499" dirty="0" err="1" smtClean="0">
                <a:latin typeface="Artegra Sans Condensed"/>
              </a:rPr>
              <a:t>Площадь</a:t>
            </a:r>
            <a:r>
              <a:rPr lang="en-US" sz="2499" dirty="0">
                <a:latin typeface="Artegra Sans Condensed"/>
              </a:rPr>
              <a:t>: </a:t>
            </a:r>
            <a:r>
              <a:rPr lang="ru-RU" sz="2499" dirty="0" smtClean="0">
                <a:latin typeface="Artegra Sans Condensed"/>
              </a:rPr>
              <a:t>2,1 тыс. кв. м.</a:t>
            </a:r>
            <a:endParaRPr lang="en-US" sz="2499" dirty="0">
              <a:latin typeface="Artegra Sans Condensed"/>
            </a:endParaRPr>
          </a:p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latin typeface="Artegra Sans Condensed"/>
              </a:rPr>
              <a:t>Дополнительная</a:t>
            </a:r>
            <a:r>
              <a:rPr lang="en-US" sz="2499" dirty="0">
                <a:latin typeface="Artegra Sans Condensed"/>
              </a:rPr>
              <a:t> </a:t>
            </a:r>
            <a:r>
              <a:rPr lang="en-US" sz="2499" dirty="0" err="1" smtClean="0">
                <a:latin typeface="Artegra Sans Condensed"/>
              </a:rPr>
              <a:t>информация</a:t>
            </a:r>
            <a:r>
              <a:rPr lang="ru-RU" sz="2499" dirty="0" smtClean="0">
                <a:latin typeface="Artegra Sans Condensed"/>
              </a:rPr>
              <a:t>: Гидротехнические сооружения находятся в Федеральной собственности, требуется оформление разрешения на использование в границах земельного участка. Проведение работ по обустройству ГТС в соответствии с требованиями действующего законодательства к транспортной безопасности.</a:t>
            </a:r>
            <a:endParaRPr lang="en-US" sz="2499" dirty="0">
              <a:latin typeface="Artegra Sans Condense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15172" y="396210"/>
            <a:ext cx="10833653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5"/>
              </a:lnSpc>
            </a:pPr>
            <a:r>
              <a:rPr lang="en-US" sz="2500" dirty="0">
                <a:solidFill>
                  <a:srgbClr val="000000"/>
                </a:solidFill>
                <a:latin typeface="Intro"/>
              </a:rPr>
              <a:t>СХЕМА РАСПОЛОЖЕНИЯ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3" y="3097323"/>
            <a:ext cx="11602352" cy="6618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2" y="3097322"/>
            <a:ext cx="11602354" cy="66181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2" y="3097322"/>
            <a:ext cx="11602354" cy="66181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93927"/>
            <a:chOff x="0" y="0"/>
            <a:chExt cx="2408296" cy="27833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83387"/>
            </a:xfrm>
            <a:custGeom>
              <a:avLst/>
              <a:gdLst/>
              <a:ahLst/>
              <a:cxnLst/>
              <a:rect l="l" t="t" r="r" b="b"/>
              <a:pathLst>
                <a:path w="2408296" h="2783387">
                  <a:moveTo>
                    <a:pt x="0" y="0"/>
                  </a:moveTo>
                  <a:lnTo>
                    <a:pt x="2408296" y="0"/>
                  </a:lnTo>
                  <a:lnTo>
                    <a:pt x="2408296" y="2783387"/>
                  </a:lnTo>
                  <a:lnTo>
                    <a:pt x="0" y="2783387"/>
                  </a:lnTo>
                  <a:close/>
                </a:path>
              </a:pathLst>
            </a:custGeom>
            <a:solidFill>
              <a:srgbClr val="47A5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563061" y="87766"/>
            <a:ext cx="8286070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Intro"/>
              </a:rPr>
              <a:t>СПЕЦИАЛЬНЫЕ ЭКОНОМИЧЕСКИЕ ЗОНЫ</a:t>
            </a:r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/>
          </p:nvPr>
        </p:nvGraphicFramePr>
        <p:xfrm>
          <a:off x="9770142" y="4201760"/>
          <a:ext cx="8507954" cy="4179595"/>
        </p:xfrm>
        <a:graphic>
          <a:graphicData uri="http://schemas.openxmlformats.org/drawingml/2006/table">
            <a:tbl>
              <a:tblPr/>
              <a:tblGrid>
                <a:gridCol w="1653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4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17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6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16223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Налог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 dirty="0" err="1">
                          <a:solidFill>
                            <a:srgbClr val="47A5AD"/>
                          </a:solidFill>
                          <a:latin typeface="Artegra Sans Condensed Bold"/>
                        </a:rPr>
                        <a:t>На</a:t>
                      </a:r>
                      <a:r>
                        <a:rPr lang="en-US" sz="1767" dirty="0">
                          <a:solidFill>
                            <a:srgbClr val="47A5AD"/>
                          </a:solidFill>
                          <a:latin typeface="Artegra Sans Condensed Bold"/>
                        </a:rPr>
                        <a:t> </a:t>
                      </a:r>
                      <a:r>
                        <a:rPr lang="en-US" sz="1767" dirty="0" err="1">
                          <a:solidFill>
                            <a:srgbClr val="47A5AD"/>
                          </a:solidFill>
                          <a:latin typeface="Artegra Sans Condensed Bold"/>
                        </a:rPr>
                        <a:t>прибыль</a:t>
                      </a:r>
                      <a:endParaRPr lang="en-US" sz="1100" dirty="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На имущество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На землю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Страховые взносы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2830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Общие ставки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20%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2,2%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1,8%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30%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007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ТОР</a:t>
                      </a:r>
                      <a:endParaRPr lang="en-US" sz="1100"/>
                    </a:p>
                    <a:p>
                      <a:pPr algn="ctr">
                        <a:lnSpc>
                          <a:spcPts val="2474"/>
                        </a:lnSpc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первые 5 лет</a:t>
                      </a:r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0%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 dirty="0">
                          <a:solidFill>
                            <a:srgbClr val="47A5AD"/>
                          </a:solidFill>
                          <a:latin typeface="Artegra Sans Condensed"/>
                        </a:rPr>
                        <a:t>0%</a:t>
                      </a:r>
                      <a:endParaRPr lang="en-US" sz="1100" dirty="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0%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7,6%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4535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ТОР </a:t>
                      </a:r>
                      <a:endParaRPr lang="en-US" sz="1100"/>
                    </a:p>
                    <a:p>
                      <a:pPr algn="ctr">
                        <a:lnSpc>
                          <a:spcPts val="2474"/>
                        </a:lnSpc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следующие 5 лет</a:t>
                      </a:r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12%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 dirty="0">
                          <a:solidFill>
                            <a:srgbClr val="47A5AD"/>
                          </a:solidFill>
                          <a:latin typeface="Artegra Sans Condensed"/>
                        </a:rPr>
                        <a:t>1,1%</a:t>
                      </a:r>
                      <a:endParaRPr lang="en-US" sz="1100" dirty="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1,8%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 dirty="0">
                          <a:solidFill>
                            <a:srgbClr val="47A5AD"/>
                          </a:solidFill>
                          <a:latin typeface="Artegra Sans Condensed"/>
                        </a:rPr>
                        <a:t>7,6%</a:t>
                      </a:r>
                      <a:endParaRPr lang="en-US" sz="1100" dirty="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10065013" y="2835875"/>
            <a:ext cx="7784118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Artegra Sans Condensed" panose="020B0604020202020204" charset="0"/>
              </a:rPr>
              <a:t>создайте свой бизнес-план</a:t>
            </a:r>
          </a:p>
          <a:p>
            <a:pPr algn="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Artegra Sans Condensed" panose="020B0604020202020204" charset="0"/>
              </a:rPr>
              <a:t>воспользуйтесь бесплатным подключением к объектам инфраструктуры ТОР</a:t>
            </a:r>
          </a:p>
          <a:p>
            <a:pPr algn="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Artegra Sans Condensed" panose="020B0604020202020204" charset="0"/>
              </a:rPr>
              <a:t>получите земельный участок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2704" y="87766"/>
            <a:ext cx="7020159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Intro"/>
              </a:rPr>
              <a:t>МЕРЫ ПОДДЕРЖКИ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2704" y="1006129"/>
            <a:ext cx="8471406" cy="3317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Возмещение 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затрат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(на муниципальном уровне)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уплату процентов по кредитам, полученным в российских кредитных организациях (в размере 100 %, но не более 500,0 тыс. руб.)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уплату лизинговых платежей по договорам финансовой аренды (лизинга) и первого взноса при заключении договора лизинга субъектам малого и среднего предпринимательства (не более 5 млн. руб.)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оборудование (не более 1 млн. руб.)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49410" y="4589144"/>
            <a:ext cx="6726746" cy="110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Земля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аренду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масштабных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резидентов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 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4459832" y="8612335"/>
            <a:ext cx="3389300" cy="1173796"/>
            <a:chOff x="0" y="-47625"/>
            <a:chExt cx="4519066" cy="1565061"/>
          </a:xfrm>
        </p:grpSpPr>
        <p:sp>
          <p:nvSpPr>
            <p:cNvPr id="15" name="TextBox 15"/>
            <p:cNvSpPr txBox="1"/>
            <p:nvPr/>
          </p:nvSpPr>
          <p:spPr>
            <a:xfrm>
              <a:off x="0" y="525712"/>
              <a:ext cx="4519066" cy="991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свободная таможенная зона </a:t>
              </a:r>
            </a:p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иностранная сила вне квот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498260" y="-47625"/>
              <a:ext cx="2020806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а также:</a:t>
              </a: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4000" cy="1028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7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324775" y="324370"/>
            <a:ext cx="1407849" cy="140866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5214" y="4064957"/>
            <a:ext cx="7816958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https://nevelysk.sakhalin.gov.ru</a:t>
            </a:r>
            <a:r>
              <a:rPr lang="en-US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/</a:t>
            </a:r>
            <a:endParaRPr lang="ru-RU" sz="3000" dirty="0" smtClean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E-mail: </a:t>
            </a:r>
            <a:r>
              <a:rPr lang="en-US" sz="3000" dirty="0" smtClean="0">
                <a:solidFill>
                  <a:srgbClr val="47A5AD"/>
                </a:solidFill>
                <a:latin typeface="Artegra Sans Condensed" panose="020B0604020202020204" charset="0"/>
                <a:hlinkClick r:id="rId3"/>
              </a:rPr>
              <a:t>nevelsk@sakhalin.gov.ru</a:t>
            </a:r>
            <a:r>
              <a:rPr lang="ru-RU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47A5AD"/>
                </a:solidFill>
                <a:latin typeface="Artegra Sans Condensed" panose="020B0604020202020204" charset="0"/>
              </a:rPr>
              <a:t>тел</a:t>
            </a: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: </a:t>
            </a:r>
            <a:r>
              <a:rPr lang="en-US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+</a:t>
            </a:r>
            <a:r>
              <a:rPr lang="ru-RU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74243661301</a:t>
            </a:r>
            <a:r>
              <a:rPr lang="en-US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, +</a:t>
            </a:r>
            <a:r>
              <a:rPr lang="ru-RU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74243661306</a:t>
            </a: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14403" y="5045911"/>
            <a:ext cx="858769" cy="6760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80230" y="6034960"/>
            <a:ext cx="769752" cy="7697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42320" y="4032390"/>
            <a:ext cx="699197" cy="69919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738337" y="2933700"/>
            <a:ext cx="3350711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КОНТАКТЫ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 l="4265" r="4265"/>
          <a:stretch>
            <a:fillRect/>
          </a:stretch>
        </p:blipFill>
        <p:spPr>
          <a:xfrm>
            <a:off x="11230923" y="0"/>
            <a:ext cx="7057077" cy="102870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728890" y="9191625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923" y="1"/>
            <a:ext cx="7057077" cy="10287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0"/>
            <a:ext cx="8833834" cy="102869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990" y="0"/>
            <a:ext cx="8810644" cy="1028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4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703</Words>
  <Application>Microsoft Office PowerPoint</Application>
  <PresentationFormat>Произвольный</PresentationFormat>
  <Paragraphs>81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Artegra Sans Condensed Bold</vt:lpstr>
      <vt:lpstr>Arial</vt:lpstr>
      <vt:lpstr>Times New Roman</vt:lpstr>
      <vt:lpstr>Intro</vt:lpstr>
      <vt:lpstr>Calibri</vt:lpstr>
      <vt:lpstr>Artegra Sans Condensed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Лукьянова Арина Юрьевна</dc:creator>
  <cp:lastModifiedBy>Лукьянова Арина Юрьевна</cp:lastModifiedBy>
  <cp:revision>45</cp:revision>
  <cp:lastPrinted>2023-03-14T04:30:55Z</cp:lastPrinted>
  <dcterms:created xsi:type="dcterms:W3CDTF">2006-08-16T00:00:00Z</dcterms:created>
  <dcterms:modified xsi:type="dcterms:W3CDTF">2023-06-05T00:50:50Z</dcterms:modified>
  <dc:identifier>DAFcX9Ni4ls</dc:identifier>
</cp:coreProperties>
</file>