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7"/>
  </p:notesMasterIdLst>
  <p:sldIdLst>
    <p:sldId id="256" r:id="rId2"/>
    <p:sldId id="258" r:id="rId3"/>
    <p:sldId id="264" r:id="rId4"/>
    <p:sldId id="265" r:id="rId5"/>
    <p:sldId id="269" r:id="rId6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>
          <p15:clr>
            <a:srgbClr val="A4A3A4"/>
          </p15:clr>
        </p15:guide>
        <p15:guide id="2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C0"/>
    <a:srgbClr val="0000CC"/>
    <a:srgbClr val="00ADFF"/>
    <a:srgbClr val="A3FFF6"/>
    <a:srgbClr val="8B98E5"/>
    <a:srgbClr val="BEC5F0"/>
    <a:srgbClr val="85D6FF"/>
    <a:srgbClr val="00FFE4"/>
    <a:srgbClr val="18236B"/>
    <a:srgbClr val="0C18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95405" autoAdjust="0"/>
  </p:normalViewPr>
  <p:slideViewPr>
    <p:cSldViewPr snapToGrid="0" snapToObjects="1">
      <p:cViewPr varScale="1">
        <p:scale>
          <a:sx n="78" d="100"/>
          <a:sy n="78" d="100"/>
        </p:scale>
        <p:origin x="77" y="187"/>
      </p:cViewPr>
      <p:guideLst>
        <p:guide pos="3840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3B900F-7B01-4506-811D-2A881C9533D3}" type="datetimeFigureOut">
              <a:rPr lang="ru-RU" smtClean="0"/>
              <a:t>28.03.2025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D380BD3-6491-454F-A6BD-ACFF6791508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74834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80BD3-6491-454F-A6BD-ACFF6791508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8636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D380BD3-6491-454F-A6BD-ACFF6791508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37435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0"/>
            <a:ext cx="12158725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9D3D16D-EB99-8B4B-A8D6-1D9D26FCB5D7}" type="datetime1">
              <a:rPr lang="ru-RU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458183D-6B02-FC48-8981-62AD49847714}" type="datetime1">
              <a:rPr lang="ru-RU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0F926F72-A288-F54E-B3F7-E9F477DE4FAA}" type="datetime1">
              <a:rPr lang="ru-RU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DC39CEFD-2B95-7F49-9867-4C093E22C439}" type="datetime1">
              <a:rPr lang="ru-RU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C45187D9-0076-1741-8020-61E412D2E716}" type="datetime1">
              <a:rPr lang="ru-RU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180222-B6D6-D542-ADCF-2E3BF15B2B3D}" type="datetime1">
              <a:rPr lang="ru-RU"/>
              <a:t>28.03.2025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888C65D1-A9B8-6047-BA08-C8B7B4D47D24}" type="datetime1">
              <a:rPr lang="ru-RU"/>
              <a:t>28.03.2025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2C49C535-779A-DB4A-A449-C30643317331}" type="datetime1">
              <a:rPr lang="ru-RU"/>
              <a:t>28.03.2025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5E6A6F3F-D5F0-004F-A17A-2DD0C86A9ECB}" type="datetime1">
              <a:rPr lang="ru-RU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Edit Master text styles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68650CE6-50D3-C74D-AC01-5B1D3A179572}" type="datetime1">
              <a:rPr lang="ru-RU"/>
              <a:t>28.03.2025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4B08E91-986D-7842-B9F9-E55844B7FC96}" type="datetime1">
              <a:rPr lang="ru-RU"/>
              <a:t>28.03.2025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2D932CB-5393-2549-A620-5A2080163E54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svg"/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sv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5.png"/><Relationship Id="rId7" Type="http://schemas.openxmlformats.org/officeDocument/2006/relationships/image" Target="../media/image3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9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145"/>
          <a:stretch/>
        </p:blipFill>
        <p:spPr bwMode="auto"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31335" y="0"/>
            <a:ext cx="12254669" cy="68580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753836" y="461964"/>
            <a:ext cx="2082302" cy="103142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 bwMode="auto">
          <a:xfrm>
            <a:off x="2460228" y="6413300"/>
            <a:ext cx="72715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Муниципальное образование Ногликский муниципальный округ Сахалинской области, 2025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6" name="TextBox 15"/>
          <p:cNvSpPr txBox="1"/>
          <p:nvPr/>
        </p:nvSpPr>
        <p:spPr bwMode="auto">
          <a:xfrm>
            <a:off x="373429" y="3728585"/>
            <a:ext cx="5417771" cy="11951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4300"/>
              </a:lnSpc>
              <a:defRPr/>
            </a:pPr>
            <a:r>
              <a:rPr lang="ru-RU" sz="3200" b="1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Строительство завода по переработке авторезины</a:t>
            </a:r>
            <a:endParaRPr lang="ru-RU" sz="3200" b="1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 bwMode="auto">
          <a:xfrm>
            <a:off x="245608" y="304046"/>
            <a:ext cx="5261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Строительство завода по переработке авторезины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245608" y="2778012"/>
            <a:ext cx="34483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Параметры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2" name="Rectangle 5"/>
          <p:cNvSpPr/>
          <p:nvPr/>
        </p:nvSpPr>
        <p:spPr bwMode="auto">
          <a:xfrm>
            <a:off x="245608" y="1487086"/>
            <a:ext cx="1086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Цель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проекта - улучшение экологической обстановки, производство сырья для напольного покрытия и производства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асфальта. 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риобретение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и установка оборудования для переработки авторезины. Создание новых рабочих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мест.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Производство продукции, используемой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при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проведении работ по благоустройству населенных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пунктов.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3" name="TextBox 12"/>
          <p:cNvSpPr txBox="1"/>
          <p:nvPr/>
        </p:nvSpPr>
        <p:spPr bwMode="auto">
          <a:xfrm>
            <a:off x="245608" y="3381724"/>
            <a:ext cx="11760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300,0</a:t>
            </a:r>
            <a:endParaRPr lang="ru-RU" sz="2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329544" y="3441518"/>
            <a:ext cx="922232" cy="425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млн руб.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4" name="TextBox 23"/>
          <p:cNvSpPr txBox="1"/>
          <p:nvPr/>
        </p:nvSpPr>
        <p:spPr bwMode="auto">
          <a:xfrm>
            <a:off x="245608" y="965627"/>
            <a:ext cx="31790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Описание проекта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7" name="TextBox 26"/>
          <p:cNvSpPr txBox="1"/>
          <p:nvPr/>
        </p:nvSpPr>
        <p:spPr bwMode="auto">
          <a:xfrm>
            <a:off x="245608" y="4443823"/>
            <a:ext cx="2662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Рынки сбыта</a:t>
            </a:r>
            <a:endParaRPr lang="ru-RU" sz="28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245608" y="3876185"/>
            <a:ext cx="586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5</a:t>
            </a:r>
            <a:r>
              <a:rPr lang="en-US" sz="2400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TextBox 30"/>
          <p:cNvSpPr txBox="1"/>
          <p:nvPr/>
        </p:nvSpPr>
        <p:spPr bwMode="auto">
          <a:xfrm>
            <a:off x="495684" y="3982158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4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ед.</a:t>
            </a:r>
            <a:endParaRPr lang="ru-RU" sz="14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1020981" y="3933426"/>
            <a:ext cx="437711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количество создаваемых рабочих мест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41" name="TextBox 40"/>
          <p:cNvSpPr txBox="1"/>
          <p:nvPr/>
        </p:nvSpPr>
        <p:spPr bwMode="auto">
          <a:xfrm>
            <a:off x="267068" y="5723538"/>
            <a:ext cx="58849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8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Дополнительная информация</a:t>
            </a:r>
            <a:endParaRPr lang="ru-RU" sz="28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8" name="Rectangle 5"/>
          <p:cNvSpPr/>
          <p:nvPr/>
        </p:nvSpPr>
        <p:spPr bwMode="auto">
          <a:xfrm>
            <a:off x="1969798" y="3487392"/>
            <a:ext cx="24076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объем инвестиций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45608" y="4942052"/>
            <a:ext cx="1084345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Преимущества для инвестора - отсутствие на севере Сахалина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подобного.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Наличие высокого спроса на продукцию переработки авторезины компаний, занятых в сфере благоустройства территорий населенных пунктов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49737" y="6265008"/>
            <a:ext cx="1085214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Место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расположения проекта – </a:t>
            </a:r>
            <a:r>
              <a:rPr lang="ru-RU" sz="1400" dirty="0" err="1">
                <a:latin typeface="Gotham Pro" panose="02000503040000020004" pitchFamily="2" charset="0"/>
                <a:cs typeface="Gotham Pro" panose="02000503040000020004" pitchFamily="2" charset="0"/>
              </a:rPr>
              <a:t>пгт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. Ноглики, </a:t>
            </a:r>
            <a:r>
              <a:rPr lang="ru-RU" sz="1400" dirty="0" err="1">
                <a:latin typeface="Gotham Pro" panose="02000503040000020004" pitchFamily="2" charset="0"/>
                <a:cs typeface="Gotham Pro" panose="02000503040000020004" pitchFamily="2" charset="0"/>
              </a:rPr>
              <a:t>Ногликского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 района Сахалинской области. Транспортная доступность: наличие ж/д, авиа, автомобильного видов транспорта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.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 xmlns:m="http://schemas.openxmlformats.org/officeDocument/2006/math" xmlns:w="http://schemas.openxmlformats.org/wordprocessingml/2006/main">
      <p:transition advClick="1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114848" y="974845"/>
            <a:ext cx="12192000" cy="2353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 bwMode="auto">
          <a:xfrm>
            <a:off x="245608" y="991937"/>
            <a:ext cx="3390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Земельный участок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3" name="Rectangle 5"/>
          <p:cNvSpPr/>
          <p:nvPr/>
        </p:nvSpPr>
        <p:spPr bwMode="auto">
          <a:xfrm>
            <a:off x="302411" y="1402945"/>
            <a:ext cx="4732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Кадастровый номер - отсутствует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4" name="TextBox 13"/>
          <p:cNvSpPr txBox="1"/>
          <p:nvPr/>
        </p:nvSpPr>
        <p:spPr bwMode="auto">
          <a:xfrm>
            <a:off x="251007" y="2218511"/>
            <a:ext cx="2616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7" name="Rectangle 5"/>
          <p:cNvSpPr/>
          <p:nvPr/>
        </p:nvSpPr>
        <p:spPr bwMode="auto">
          <a:xfrm>
            <a:off x="269399" y="2252006"/>
            <a:ext cx="4732791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Категория земель: земли промышленности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8" name="Rectangle 5"/>
          <p:cNvSpPr/>
          <p:nvPr/>
        </p:nvSpPr>
        <p:spPr bwMode="auto">
          <a:xfrm>
            <a:off x="274310" y="2611023"/>
            <a:ext cx="59888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Вид разрешенного использования: </a:t>
            </a:r>
          </a:p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специальная деятельность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9" name="TextBox 18"/>
          <p:cNvSpPr txBox="1"/>
          <p:nvPr/>
        </p:nvSpPr>
        <p:spPr bwMode="auto">
          <a:xfrm>
            <a:off x="274310" y="3757665"/>
            <a:ext cx="29594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Инфраструктура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20" name="Rectangle 5"/>
          <p:cNvSpPr/>
          <p:nvPr/>
        </p:nvSpPr>
        <p:spPr bwMode="auto">
          <a:xfrm>
            <a:off x="319901" y="4193176"/>
            <a:ext cx="38227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Электроснабжение – присутствует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1" name="Rectangle 5"/>
          <p:cNvSpPr/>
          <p:nvPr/>
        </p:nvSpPr>
        <p:spPr bwMode="auto">
          <a:xfrm>
            <a:off x="319901" y="4478976"/>
            <a:ext cx="38227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Газоснабжение – </a:t>
            </a:r>
            <a:r>
              <a:rPr lang="ru-RU" sz="1400" dirty="0">
                <a:latin typeface="Gotham Pro" panose="02000503040000020004" pitchFamily="2" charset="0"/>
                <a:cs typeface="Gotham Pro" panose="02000503040000020004" pitchFamily="2" charset="0"/>
              </a:rPr>
              <a:t>о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тсутствует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2" name="Rectangle 5"/>
          <p:cNvSpPr/>
          <p:nvPr/>
        </p:nvSpPr>
        <p:spPr bwMode="auto">
          <a:xfrm>
            <a:off x="326202" y="4800653"/>
            <a:ext cx="38227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Водоснабжение – отсутствует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3" name="Rectangle 5"/>
          <p:cNvSpPr/>
          <p:nvPr/>
        </p:nvSpPr>
        <p:spPr bwMode="auto">
          <a:xfrm>
            <a:off x="326202" y="5154026"/>
            <a:ext cx="3822798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Водоотведение – отсутствует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4" name="Rectangle 5"/>
          <p:cNvSpPr/>
          <p:nvPr/>
        </p:nvSpPr>
        <p:spPr bwMode="auto">
          <a:xfrm>
            <a:off x="326202" y="5442476"/>
            <a:ext cx="459219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Ливневая канализация – отсутствует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5" name="Rectangle 5"/>
          <p:cNvSpPr/>
          <p:nvPr/>
        </p:nvSpPr>
        <p:spPr bwMode="auto">
          <a:xfrm>
            <a:off x="326202" y="5753763"/>
            <a:ext cx="57675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Наличие подъездных путей – Ориентировочное расстояние до трассы Федерального значения А-393 – 4,2 км.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32" name="Rectangle 5"/>
          <p:cNvSpPr/>
          <p:nvPr/>
        </p:nvSpPr>
        <p:spPr bwMode="auto">
          <a:xfrm>
            <a:off x="274310" y="3127143"/>
            <a:ext cx="47327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Механизм предоставления земельного участка: аренда</a:t>
            </a:r>
            <a:r>
              <a:rPr lang="ru-RU" sz="1400" dirty="0" smtClean="0">
                <a:cs typeface="Gotham Pro" panose="02000503040000020004" pitchFamily="2" charset="0"/>
              </a:rPr>
              <a:t>, </a:t>
            </a:r>
            <a:r>
              <a:rPr lang="ru-RU" sz="14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через проведение аукциона</a:t>
            </a:r>
            <a:endParaRPr lang="ru-RU" sz="14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565" y="974845"/>
            <a:ext cx="6001116" cy="5677844"/>
          </a:xfrm>
          <a:prstGeom prst="rect">
            <a:avLst/>
          </a:prstGeom>
        </p:spPr>
      </p:pic>
      <p:sp>
        <p:nvSpPr>
          <p:cNvPr id="29" name="TextBox 28"/>
          <p:cNvSpPr txBox="1"/>
          <p:nvPr/>
        </p:nvSpPr>
        <p:spPr bwMode="auto">
          <a:xfrm>
            <a:off x="278438" y="1797690"/>
            <a:ext cx="3994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1</a:t>
            </a:r>
            <a:r>
              <a:rPr lang="en-US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 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0" name="TextBox 29"/>
          <p:cNvSpPr txBox="1"/>
          <p:nvPr/>
        </p:nvSpPr>
        <p:spPr bwMode="auto">
          <a:xfrm>
            <a:off x="489071" y="1912618"/>
            <a:ext cx="833860" cy="259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300"/>
              </a:lnSpc>
            </a:pPr>
            <a:r>
              <a:rPr lang="ru-RU" sz="1200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га</a:t>
            </a:r>
            <a:endParaRPr lang="ru-RU" sz="1200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31" name="Rectangle 5"/>
          <p:cNvSpPr/>
          <p:nvPr/>
        </p:nvSpPr>
        <p:spPr bwMode="auto">
          <a:xfrm>
            <a:off x="828973" y="1862212"/>
            <a:ext cx="1111202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площадь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26" name="Rectangle 5"/>
          <p:cNvSpPr/>
          <p:nvPr/>
        </p:nvSpPr>
        <p:spPr bwMode="auto">
          <a:xfrm>
            <a:off x="245608" y="304046"/>
            <a:ext cx="5261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Строительство завода по переработке авторезины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230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4</a:t>
            </a:fld>
            <a:endParaRPr lang="ru-RU"/>
          </a:p>
        </p:txBody>
      </p:sp>
      <p:pic>
        <p:nvPicPr>
          <p:cNvPr id="5" name="Picture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525251" y="110801"/>
            <a:ext cx="571500" cy="7747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 bwMode="auto">
          <a:xfrm>
            <a:off x="320684" y="982891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56" name="Скругленный прямоугольник 55"/>
          <p:cNvSpPr/>
          <p:nvPr/>
        </p:nvSpPr>
        <p:spPr>
          <a:xfrm>
            <a:off x="343093" y="190926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7" name="Скругленный прямоугольник 56"/>
          <p:cNvSpPr/>
          <p:nvPr/>
        </p:nvSpPr>
        <p:spPr>
          <a:xfrm>
            <a:off x="2552893" y="1909260"/>
            <a:ext cx="2743200" cy="609600"/>
          </a:xfrm>
          <a:prstGeom prst="round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8" name="Скругленный прямоугольник 57"/>
          <p:cNvSpPr/>
          <p:nvPr/>
        </p:nvSpPr>
        <p:spPr>
          <a:xfrm>
            <a:off x="5448493" y="1909260"/>
            <a:ext cx="2057400" cy="609600"/>
          </a:xfrm>
          <a:prstGeom prst="round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9" name="Рисунок 58">
            <a:extLst>
              <a:ext uri="{FF2B5EF4-FFF2-40B4-BE49-F238E27FC236}">
                <a16:creationId xmlns:a16="http://schemas.microsoft.com/office/drawing/2014/main" id="{CE30BF86-195E-297C-590F-496D78600F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3567" y="2029394"/>
            <a:ext cx="375337" cy="369332"/>
          </a:xfrm>
          <a:prstGeom prst="rect">
            <a:avLst/>
          </a:prstGeom>
        </p:spPr>
      </p:pic>
      <p:sp>
        <p:nvSpPr>
          <p:cNvPr id="60" name="TextBox 59"/>
          <p:cNvSpPr txBox="1"/>
          <p:nvPr/>
        </p:nvSpPr>
        <p:spPr>
          <a:xfrm>
            <a:off x="354299" y="1968576"/>
            <a:ext cx="2034988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 smtClean="0">
                <a:latin typeface="Gotham Pro Medium" panose="02000603030000020004" pitchFamily="2" charset="0"/>
                <a:cs typeface="Gotham Pro Medium" panose="02000603030000020004" pitchFamily="2" charset="0"/>
              </a:rPr>
              <a:t>НАЛОГОВЫЕ ПРЕФЕРЕНЦИИ</a:t>
            </a:r>
            <a:endParaRPr lang="ru-RU" dirty="0"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354757" y="1990510"/>
            <a:ext cx="2163649" cy="52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dirty="0" smtClean="0">
                <a:latin typeface="Gotham Pro Medium" panose="02000603030000020004" pitchFamily="2" charset="0"/>
                <a:cs typeface="Gotham Pro Medium" panose="02000603030000020004" pitchFamily="2" charset="0"/>
              </a:rPr>
              <a:t>СТАНДАРТНЫЕ УСЛОВИЯ</a:t>
            </a:r>
            <a:endParaRPr lang="ru-RU" dirty="0"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611073" y="2111742"/>
            <a:ext cx="1564390" cy="331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700"/>
              </a:lnSpc>
            </a:pPr>
            <a:r>
              <a:rPr lang="ru-RU" sz="2800" dirty="0" smtClean="0">
                <a:solidFill>
                  <a:schemeClr val="bg1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ТОР</a:t>
            </a:r>
            <a:endParaRPr lang="ru-RU" sz="2800" dirty="0">
              <a:solidFill>
                <a:schemeClr val="bg1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>
            <a:off x="326557" y="2703168"/>
            <a:ext cx="7179336" cy="962339"/>
            <a:chOff x="288264" y="4108608"/>
            <a:chExt cx="7179336" cy="962339"/>
          </a:xfrm>
        </p:grpSpPr>
        <p:sp>
          <p:nvSpPr>
            <p:cNvPr id="64" name="Скругленный прямоугольник 63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573411" y="4176710"/>
              <a:ext cx="2034988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5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2514600" y="4542597"/>
              <a:ext cx="2429385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spc="-4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последующие 5 лет</a:t>
              </a:r>
            </a:p>
            <a:p>
              <a:pPr>
                <a:lnSpc>
                  <a:spcPts val="1700"/>
                </a:lnSpc>
              </a:pPr>
              <a:r>
                <a:rPr lang="ru-RU" sz="1400" spc="-4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18%</a:t>
              </a: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68" name="Скругленный прямоугольник 67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69" name="TextBox 68"/>
            <p:cNvSpPr txBox="1"/>
            <p:nvPr/>
          </p:nvSpPr>
          <p:spPr>
            <a:xfrm>
              <a:off x="5780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25%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70" name="Скругленный прямоугольник 69"/>
            <p:cNvSpPr/>
            <p:nvPr/>
          </p:nvSpPr>
          <p:spPr>
            <a:xfrm>
              <a:off x="304801" y="4108608"/>
              <a:ext cx="2018452" cy="9370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288264" y="4314131"/>
              <a:ext cx="2034988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ПРИБЫЛЬ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72" name="Группа 71"/>
          <p:cNvGrpSpPr/>
          <p:nvPr/>
        </p:nvGrpSpPr>
        <p:grpSpPr>
          <a:xfrm>
            <a:off x="326557" y="3747918"/>
            <a:ext cx="7179336" cy="962339"/>
            <a:chOff x="288264" y="4108608"/>
            <a:chExt cx="7179336" cy="962339"/>
          </a:xfrm>
        </p:grpSpPr>
        <p:sp>
          <p:nvSpPr>
            <p:cNvPr id="73" name="Скругленный прямоугольник 72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2573411" y="4176710"/>
              <a:ext cx="2034988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5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2514600" y="4542597"/>
              <a:ext cx="2429385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spc="-4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последующие 5 лет</a:t>
              </a:r>
            </a:p>
            <a:p>
              <a:pPr>
                <a:lnSpc>
                  <a:spcPts val="1700"/>
                </a:lnSpc>
              </a:pPr>
              <a:r>
                <a:rPr lang="ru-RU" sz="1400" spc="-4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1,1%</a:t>
              </a: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77" name="Скругленный прямоугольник 76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5780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2,2%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79" name="Скругленный прямоугольник 78"/>
            <p:cNvSpPr/>
            <p:nvPr/>
          </p:nvSpPr>
          <p:spPr>
            <a:xfrm>
              <a:off x="304801" y="4108608"/>
              <a:ext cx="2018452" cy="937088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288264" y="4314131"/>
              <a:ext cx="2034988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ИМУЩЕСТВО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81" name="Группа 80"/>
          <p:cNvGrpSpPr/>
          <p:nvPr/>
        </p:nvGrpSpPr>
        <p:grpSpPr>
          <a:xfrm>
            <a:off x="343093" y="4829373"/>
            <a:ext cx="7179336" cy="813688"/>
            <a:chOff x="288264" y="4108608"/>
            <a:chExt cx="7179336" cy="962339"/>
          </a:xfrm>
        </p:grpSpPr>
        <p:sp>
          <p:nvSpPr>
            <p:cNvPr id="82" name="Скругленный прямоугольник 81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3653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0%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2573411" y="4176710"/>
              <a:ext cx="2034988" cy="3103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3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86" name="Скругленный прямоугольник 85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7" name="TextBox 86"/>
            <p:cNvSpPr txBox="1"/>
            <p:nvPr/>
          </p:nvSpPr>
          <p:spPr>
            <a:xfrm>
              <a:off x="5780291" y="4321076"/>
              <a:ext cx="1564390" cy="3319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1,5%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88" name="Скругленный прямоугольник 87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89" name="TextBox 88"/>
            <p:cNvSpPr txBox="1"/>
            <p:nvPr/>
          </p:nvSpPr>
          <p:spPr>
            <a:xfrm>
              <a:off x="288264" y="4314131"/>
              <a:ext cx="2034988" cy="5283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НАЛОГ НА ЗЕМЛЮ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grpSp>
        <p:nvGrpSpPr>
          <p:cNvPr id="90" name="Группа 89"/>
          <p:cNvGrpSpPr/>
          <p:nvPr/>
        </p:nvGrpSpPr>
        <p:grpSpPr>
          <a:xfrm>
            <a:off x="326557" y="5801851"/>
            <a:ext cx="7179336" cy="813688"/>
            <a:chOff x="288264" y="4108608"/>
            <a:chExt cx="7179336" cy="962339"/>
          </a:xfrm>
        </p:grpSpPr>
        <p:sp>
          <p:nvSpPr>
            <p:cNvPr id="91" name="Скругленный прямоугольник 90"/>
            <p:cNvSpPr/>
            <p:nvPr/>
          </p:nvSpPr>
          <p:spPr>
            <a:xfrm>
              <a:off x="2514600" y="4108608"/>
              <a:ext cx="2743200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3653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solidFill>
                    <a:srgbClr val="0070C0"/>
                  </a:solidFill>
                  <a:latin typeface="Gotham Pro Black" panose="02000903040000020004" pitchFamily="2" charset="0"/>
                  <a:cs typeface="Gotham Pro Black" panose="02000903040000020004" pitchFamily="2" charset="0"/>
                </a:rPr>
                <a:t>7,6%</a:t>
              </a:r>
              <a:endParaRPr lang="ru-RU" sz="2800" dirty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2573411" y="4176710"/>
              <a:ext cx="2034988" cy="3670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r>
                <a:rPr lang="ru-RU" sz="1400" dirty="0" smtClean="0">
                  <a:latin typeface="Gotham Pro Light" panose="02000503030000020004" pitchFamily="2" charset="0"/>
                  <a:cs typeface="Gotham Pro Light" panose="02000503030000020004" pitchFamily="2" charset="0"/>
                </a:rPr>
                <a:t>в течение 10 лет</a:t>
              </a:r>
              <a:endParaRPr lang="ru-RU" sz="140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514600" y="4542597"/>
              <a:ext cx="2429385" cy="29508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ts val="1700"/>
                </a:lnSpc>
              </a:pPr>
              <a:endParaRPr lang="ru-RU" sz="1400" spc="-40" dirty="0">
                <a:latin typeface="Gotham Pro Light" panose="02000503030000020004" pitchFamily="2" charset="0"/>
                <a:cs typeface="Gotham Pro Light" panose="02000503030000020004" pitchFamily="2" charset="0"/>
              </a:endParaRPr>
            </a:p>
          </p:txBody>
        </p:sp>
        <p:sp>
          <p:nvSpPr>
            <p:cNvPr id="95" name="Скругленный прямоугольник 94"/>
            <p:cNvSpPr/>
            <p:nvPr/>
          </p:nvSpPr>
          <p:spPr>
            <a:xfrm>
              <a:off x="5410200" y="4136167"/>
              <a:ext cx="2057400" cy="934780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6" name="TextBox 95"/>
            <p:cNvSpPr txBox="1"/>
            <p:nvPr/>
          </p:nvSpPr>
          <p:spPr>
            <a:xfrm>
              <a:off x="5780291" y="4321076"/>
              <a:ext cx="1564390" cy="3925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sz="2800" dirty="0" smtClean="0">
                  <a:latin typeface="Gotham Pro Black" panose="02000903040000020004" pitchFamily="2" charset="0"/>
                  <a:cs typeface="Gotham Pro Black" panose="02000903040000020004" pitchFamily="2" charset="0"/>
                </a:rPr>
                <a:t>30%</a:t>
              </a:r>
              <a:endParaRPr lang="ru-RU" sz="2800" dirty="0">
                <a:latin typeface="Gotham Pro Black" panose="02000903040000020004" pitchFamily="2" charset="0"/>
                <a:cs typeface="Gotham Pro Black" panose="02000903040000020004" pitchFamily="2" charset="0"/>
              </a:endParaRPr>
            </a:p>
          </p:txBody>
        </p:sp>
        <p:sp>
          <p:nvSpPr>
            <p:cNvPr id="97" name="Скругленный прямоугольник 96"/>
            <p:cNvSpPr/>
            <p:nvPr/>
          </p:nvSpPr>
          <p:spPr>
            <a:xfrm>
              <a:off x="304801" y="4108608"/>
              <a:ext cx="2018452" cy="962339"/>
            </a:xfrm>
            <a:prstGeom prst="roundRect">
              <a:avLst/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98" name="TextBox 97"/>
            <p:cNvSpPr txBox="1"/>
            <p:nvPr/>
          </p:nvSpPr>
          <p:spPr>
            <a:xfrm>
              <a:off x="288264" y="4314131"/>
              <a:ext cx="2034988" cy="6248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>
                <a:lnSpc>
                  <a:spcPts val="1700"/>
                </a:lnSpc>
              </a:pPr>
              <a:r>
                <a:rPr lang="ru-RU" dirty="0" smtClean="0">
                  <a:latin typeface="Gotham Pro Medium" panose="02000603030000020004" pitchFamily="2" charset="0"/>
                  <a:cs typeface="Gotham Pro Medium" panose="02000603030000020004" pitchFamily="2" charset="0"/>
                </a:rPr>
                <a:t>СТРАХОВЫЕ ВЗНОСЫ</a:t>
              </a:r>
              <a:endParaRPr lang="ru-RU" dirty="0">
                <a:latin typeface="Gotham Pro Medium" panose="02000603030000020004" pitchFamily="2" charset="0"/>
                <a:cs typeface="Gotham Pro Medium" panose="02000603030000020004" pitchFamily="2" charset="0"/>
              </a:endParaRPr>
            </a:p>
          </p:txBody>
        </p:sp>
      </p:grpSp>
      <p:sp>
        <p:nvSpPr>
          <p:cNvPr id="108" name="TextBox 107"/>
          <p:cNvSpPr txBox="1"/>
          <p:nvPr/>
        </p:nvSpPr>
        <p:spPr bwMode="auto">
          <a:xfrm>
            <a:off x="326557" y="1337988"/>
            <a:ext cx="63658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solidFill>
                  <a:srgbClr val="0070C0"/>
                </a:solidFill>
                <a:latin typeface="Gotham Pro Black" panose="02000903040000020004" pitchFamily="2" charset="0"/>
                <a:cs typeface="Gotham Pro Black" panose="02000903040000020004" pitchFamily="2" charset="0"/>
              </a:rPr>
              <a:t>Территории опережающего развития</a:t>
            </a:r>
            <a:endParaRPr lang="ru-RU" sz="2400" b="1" dirty="0">
              <a:solidFill>
                <a:srgbClr val="0070C0"/>
              </a:solidFill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09" name="Прямоугольник: скругленные углы 88">
            <a:extLst>
              <a:ext uri="{FF2B5EF4-FFF2-40B4-BE49-F238E27FC236}">
                <a16:creationId xmlns:a16="http://schemas.microsoft.com/office/drawing/2014/main" id="{CB87F24B-5DEA-0985-DBE9-C17A014D9B77}"/>
              </a:ext>
            </a:extLst>
          </p:cNvPr>
          <p:cNvSpPr/>
          <p:nvPr/>
        </p:nvSpPr>
        <p:spPr>
          <a:xfrm>
            <a:off x="7831093" y="1109224"/>
            <a:ext cx="4265658" cy="5612251"/>
          </a:xfrm>
          <a:prstGeom prst="roundRect">
            <a:avLst>
              <a:gd name="adj" fmla="val 12775"/>
            </a:avLst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=""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sp>
        <p:nvSpPr>
          <p:cNvPr id="127" name="TextBox 126"/>
          <p:cNvSpPr txBox="1"/>
          <p:nvPr/>
        </p:nvSpPr>
        <p:spPr bwMode="auto">
          <a:xfrm>
            <a:off x="8845876" y="1198397"/>
            <a:ext cx="29804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defRPr/>
            </a:pPr>
            <a:r>
              <a:rPr lang="ru-RU" sz="2400" dirty="0" smtClean="0">
                <a:solidFill>
                  <a:schemeClr val="bg1"/>
                </a:solidFill>
                <a:latin typeface="Gotham Pro Medium" panose="02000603030000020004" pitchFamily="2" charset="0"/>
                <a:cs typeface="Gotham Pro Medium" panose="02000603030000020004" pitchFamily="2" charset="0"/>
              </a:rPr>
              <a:t>Специальные условия</a:t>
            </a:r>
            <a:endParaRPr lang="ru-RU" sz="2400" dirty="0">
              <a:solidFill>
                <a:schemeClr val="bg1"/>
              </a:solidFill>
              <a:latin typeface="Gotham Pro Medium" panose="02000603030000020004" pitchFamily="2" charset="0"/>
              <a:cs typeface="Gotham Pro Medium" panose="02000603030000020004" pitchFamily="2" charset="0"/>
            </a:endParaRPr>
          </a:p>
        </p:txBody>
      </p:sp>
      <p:sp>
        <p:nvSpPr>
          <p:cNvPr id="128" name="object 28"/>
          <p:cNvSpPr txBox="1"/>
          <p:nvPr/>
        </p:nvSpPr>
        <p:spPr>
          <a:xfrm>
            <a:off x="8097804" y="2239979"/>
            <a:ext cx="2444115" cy="1223645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1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Возмещение</a:t>
            </a:r>
            <a:r>
              <a:rPr sz="1400" b="1" spc="-4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затрат*: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5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</a:t>
            </a:r>
            <a:r>
              <a:rPr sz="1400" spc="-1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инфраструктуру</a:t>
            </a:r>
            <a:endParaRPr sz="1400" dirty="0">
              <a:latin typeface="Gotham Pro"/>
              <a:cs typeface="Gotham Pro"/>
            </a:endParaRPr>
          </a:p>
          <a:p>
            <a:pPr marL="12700" marR="5080">
              <a:lnSpc>
                <a:spcPct val="150000"/>
              </a:lnSpc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На проценты 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кредитам  На покупку</a:t>
            </a:r>
            <a:r>
              <a:rPr sz="1400" spc="-6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оборудования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29" name="object 27"/>
          <p:cNvSpPr txBox="1"/>
          <p:nvPr/>
        </p:nvSpPr>
        <p:spPr>
          <a:xfrm>
            <a:off x="8104789" y="3580358"/>
            <a:ext cx="2673350" cy="622300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6510">
              <a:lnSpc>
                <a:spcPct val="100000"/>
              </a:lnSpc>
              <a:spcBef>
                <a:spcPts val="765"/>
              </a:spcBef>
            </a:pP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Дополнительные</a:t>
            </a:r>
            <a:r>
              <a:rPr sz="1400" b="1" spc="-5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b="1" dirty="0">
                <a:solidFill>
                  <a:srgbClr val="FFFFFF"/>
                </a:solidFill>
                <a:latin typeface="Gotham Pro"/>
                <a:cs typeface="Gotham Pro"/>
              </a:rPr>
              <a:t>меры:</a:t>
            </a:r>
            <a:endParaRPr sz="1400" dirty="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670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Свободная </a:t>
            </a:r>
            <a:r>
              <a:rPr sz="1400" spc="-5" dirty="0">
                <a:solidFill>
                  <a:srgbClr val="FFFFFF"/>
                </a:solidFill>
                <a:latin typeface="Gotham Pro"/>
                <a:cs typeface="Gotham Pro"/>
              </a:rPr>
              <a:t>таможенная</a:t>
            </a:r>
            <a:r>
              <a:rPr sz="1400" spc="-8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зона</a:t>
            </a:r>
            <a:endParaRPr sz="1400" dirty="0">
              <a:latin typeface="Gotham Pro"/>
              <a:cs typeface="Gotham Pro"/>
            </a:endParaRPr>
          </a:p>
        </p:txBody>
      </p:sp>
      <p:sp>
        <p:nvSpPr>
          <p:cNvPr id="130" name="object 29"/>
          <p:cNvSpPr txBox="1"/>
          <p:nvPr/>
        </p:nvSpPr>
        <p:spPr>
          <a:xfrm>
            <a:off x="8097804" y="4199478"/>
            <a:ext cx="3342640" cy="68516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Иностранная сила вне</a:t>
            </a:r>
            <a:r>
              <a:rPr sz="1400" spc="-8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квот</a:t>
            </a:r>
            <a:endParaRPr sz="1400">
              <a:latin typeface="Gotham Pro"/>
              <a:cs typeface="Gotham Pro"/>
            </a:endParaRPr>
          </a:p>
          <a:p>
            <a:pPr marL="12700">
              <a:lnSpc>
                <a:spcPct val="100000"/>
              </a:lnSpc>
              <a:spcBef>
                <a:spcPts val="915"/>
              </a:spcBef>
            </a:pP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Земельный </a:t>
            </a:r>
            <a:r>
              <a:rPr sz="1400" spc="5" dirty="0">
                <a:solidFill>
                  <a:srgbClr val="FFFFFF"/>
                </a:solidFill>
                <a:latin typeface="Gotham Pro"/>
                <a:cs typeface="Gotham Pro"/>
              </a:rPr>
              <a:t>участок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по льготой</a:t>
            </a:r>
            <a:r>
              <a:rPr sz="1400" spc="-190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400" dirty="0">
                <a:solidFill>
                  <a:srgbClr val="FFFFFF"/>
                </a:solidFill>
                <a:latin typeface="Gotham Pro"/>
                <a:cs typeface="Gotham Pro"/>
              </a:rPr>
              <a:t>цене</a:t>
            </a:r>
            <a:endParaRPr sz="1400">
              <a:latin typeface="Gotham Pro"/>
              <a:cs typeface="Gotham Pro"/>
            </a:endParaRPr>
          </a:p>
        </p:txBody>
      </p:sp>
      <p:sp>
        <p:nvSpPr>
          <p:cNvPr id="131" name="object 25"/>
          <p:cNvSpPr txBox="1"/>
          <p:nvPr/>
        </p:nvSpPr>
        <p:spPr>
          <a:xfrm>
            <a:off x="8070647" y="5403867"/>
            <a:ext cx="336042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*на уплату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процентов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инвестиционным 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кредитам - 700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</a:t>
            </a:r>
            <a:r>
              <a:rPr sz="1200" spc="15" dirty="0">
                <a:solidFill>
                  <a:srgbClr val="FFFFFF"/>
                </a:solidFill>
                <a:latin typeface="Gotham Pro"/>
                <a:cs typeface="Gotham Pro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рублей;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132" name="object 26"/>
          <p:cNvSpPr txBox="1"/>
          <p:nvPr/>
        </p:nvSpPr>
        <p:spPr>
          <a:xfrm>
            <a:off x="8074202" y="5941484"/>
            <a:ext cx="3096260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по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остальным направлениям </a:t>
            </a:r>
            <a:r>
              <a:rPr sz="1200" dirty="0">
                <a:solidFill>
                  <a:srgbClr val="FFFFFF"/>
                </a:solidFill>
                <a:latin typeface="Gotham Pro"/>
                <a:cs typeface="Gotham Pro"/>
              </a:rPr>
              <a:t>- 100 </a:t>
            </a:r>
            <a:r>
              <a:rPr sz="1200" spc="-5" dirty="0">
                <a:solidFill>
                  <a:srgbClr val="FFFFFF"/>
                </a:solidFill>
                <a:latin typeface="Gotham Pro"/>
                <a:cs typeface="Gotham Pro"/>
              </a:rPr>
              <a:t>млн.  рублей.</a:t>
            </a:r>
            <a:endParaRPr sz="1200">
              <a:latin typeface="Gotham Pro"/>
              <a:cs typeface="Gotham Pro"/>
            </a:endParaRPr>
          </a:p>
        </p:txBody>
      </p:sp>
      <p:sp>
        <p:nvSpPr>
          <p:cNvPr id="99" name="Rectangle 5"/>
          <p:cNvSpPr/>
          <p:nvPr/>
        </p:nvSpPr>
        <p:spPr bwMode="auto">
          <a:xfrm>
            <a:off x="245608" y="304046"/>
            <a:ext cx="5261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Строительство завода по переработке авторезины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9967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2D932CB-5393-2549-A620-5A2080163E54}" type="slidenum">
              <a:rPr lang="ru-RU" smtClean="0"/>
              <a:t>5</a:t>
            </a:fld>
            <a:endParaRPr lang="ru-RU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-4051" y="959354"/>
            <a:ext cx="12192000" cy="23537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E3F4F255-6403-F938-2E36-0FB6BB251A2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5400000">
            <a:off x="8677162" y="952996"/>
            <a:ext cx="150104" cy="917304"/>
          </a:xfrm>
          <a:prstGeom prst="rect">
            <a:avLst/>
          </a:prstGeom>
        </p:spPr>
      </p:pic>
      <p:pic>
        <p:nvPicPr>
          <p:cNvPr id="19" name="Picture 2" descr="https://business-platform.ru/storage/155451/gallery-jiesfg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01841" y="1105763"/>
            <a:ext cx="4774335" cy="5331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3"/>
          <p:cNvPicPr>
            <a:picLocks noChangeAspect="1"/>
          </p:cNvPicPr>
          <p:nvPr/>
        </p:nvPicPr>
        <p:blipFill>
          <a:blip r:embed="rId9"/>
          <a:stretch/>
        </p:blipFill>
        <p:spPr bwMode="auto">
          <a:xfrm>
            <a:off x="11068050" y="156588"/>
            <a:ext cx="571500" cy="774700"/>
          </a:xfrm>
          <a:prstGeom prst="rect">
            <a:avLst/>
          </a:prstGeom>
        </p:spPr>
      </p:pic>
      <p:sp>
        <p:nvSpPr>
          <p:cNvPr id="11" name="Rectangle 5"/>
          <p:cNvSpPr/>
          <p:nvPr/>
        </p:nvSpPr>
        <p:spPr bwMode="auto">
          <a:xfrm>
            <a:off x="245608" y="304046"/>
            <a:ext cx="52613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Строительство завода по переработке авторезины</a:t>
            </a:r>
            <a:endParaRPr lang="ru-RU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  <p:sp>
        <p:nvSpPr>
          <p:cNvPr id="12" name="TextBox 11"/>
          <p:cNvSpPr txBox="1"/>
          <p:nvPr/>
        </p:nvSpPr>
        <p:spPr bwMode="auto">
          <a:xfrm>
            <a:off x="320684" y="982891"/>
            <a:ext cx="305564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ru-RU" sz="2400" b="1" dirty="0" smtClean="0">
                <a:latin typeface="Gotham Pro Black" panose="02000903040000020004" pitchFamily="2" charset="0"/>
                <a:cs typeface="Gotham Pro Black" panose="02000903040000020004" pitchFamily="2" charset="0"/>
              </a:rPr>
              <a:t>Меры поддержки</a:t>
            </a:r>
            <a:endParaRPr lang="ru-RU" sz="2400" b="1" dirty="0">
              <a:latin typeface="Gotham Pro Black" panose="02000903040000020004" pitchFamily="2" charset="0"/>
              <a:cs typeface="Gotham Pro Black" panose="02000903040000020004" pitchFamily="2" charset="0"/>
            </a:endParaRPr>
          </a:p>
        </p:txBody>
      </p:sp>
      <p:sp>
        <p:nvSpPr>
          <p:cNvPr id="13" name="Rectangle 5"/>
          <p:cNvSpPr/>
          <p:nvPr/>
        </p:nvSpPr>
        <p:spPr bwMode="auto">
          <a:xfrm>
            <a:off x="320684" y="1788657"/>
            <a:ext cx="6235759" cy="45066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940"/>
              </a:lnSpc>
              <a:spcBef>
                <a:spcPct val="0"/>
              </a:spcBef>
            </a:pP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Возмещение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 smtClean="0">
                <a:latin typeface="Gotham Pro" panose="02000503040000020004" pitchFamily="2" charset="0"/>
                <a:cs typeface="Gotham Pro" panose="02000503040000020004" pitchFamily="2" charset="0"/>
              </a:rPr>
              <a:t>затрат</a:t>
            </a:r>
            <a:endParaRPr lang="ru-RU" sz="1600" dirty="0" smtClean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>
              <a:lnSpc>
                <a:spcPts val="2940"/>
              </a:lnSpc>
              <a:spcBef>
                <a:spcPct val="0"/>
              </a:spcBef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1) </a:t>
            </a:r>
            <a:r>
              <a:rPr lang="ru-RU" sz="1600" u="sng" dirty="0">
                <a:latin typeface="Gotham Pro" panose="02000503040000020004" pitchFamily="2" charset="0"/>
                <a:cs typeface="Gotham Pro" panose="02000503040000020004" pitchFamily="2" charset="0"/>
              </a:rPr>
              <a:t>на </a:t>
            </a:r>
            <a:r>
              <a:rPr lang="ru-RU" sz="1600" u="sng" dirty="0" smtClean="0">
                <a:latin typeface="Gotham Pro" panose="02000503040000020004" pitchFamily="2" charset="0"/>
                <a:cs typeface="Gotham Pro" panose="02000503040000020004" pitchFamily="2" charset="0"/>
              </a:rPr>
              <a:t>региональном уровне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:</a:t>
            </a:r>
            <a:endParaRPr lang="en-US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на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проценты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по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кредитам</a:t>
            </a:r>
            <a:endParaRPr lang="en-US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 marL="453390" lvl="1" indent="-226695">
              <a:lnSpc>
                <a:spcPts val="2940"/>
              </a:lnSpc>
              <a:spcBef>
                <a:spcPct val="0"/>
              </a:spcBef>
              <a:buFont typeface="Arial"/>
              <a:buChar char="•"/>
            </a:pP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на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инфраструктуру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(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до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100 %,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но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не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более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100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млн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.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руб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.)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на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оборудование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и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транспортные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средства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(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до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70 %,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но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не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более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 100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млн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. </a:t>
            </a:r>
            <a:r>
              <a:rPr lang="en-US" sz="1600" dirty="0" err="1">
                <a:latin typeface="Gotham Pro" panose="02000503040000020004" pitchFamily="2" charset="0"/>
                <a:cs typeface="Gotham Pro" panose="02000503040000020004" pitchFamily="2" charset="0"/>
              </a:rPr>
              <a:t>руб</a:t>
            </a:r>
            <a:r>
              <a:rPr lang="en-US" sz="1600" dirty="0">
                <a:latin typeface="Gotham Pro" panose="02000503040000020004" pitchFamily="2" charset="0"/>
                <a:cs typeface="Gotham Pro" panose="02000503040000020004" pitchFamily="2" charset="0"/>
              </a:rPr>
              <a:t>.)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  <a:p>
            <a:pPr marL="226695" lvl="1">
              <a:lnSpc>
                <a:spcPts val="2940"/>
              </a:lnSpc>
            </a:pP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2) </a:t>
            </a:r>
            <a:r>
              <a:rPr lang="ru-RU" sz="1600" u="sng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на </a:t>
            </a:r>
            <a:r>
              <a:rPr lang="ru-RU" sz="1600" u="sng" dirty="0">
                <a:latin typeface="Gotham Pro" panose="02000503040000020004" pitchFamily="2" charset="0"/>
                <a:cs typeface="Gotham Pro" panose="02000503040000020004" pitchFamily="2" charset="0"/>
              </a:rPr>
              <a:t>муниципальном уровне: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на уплату лизинговых платежей (не более 5 млн. рублей)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на оборудование (90%, но не более 2 млн. рублей)</a:t>
            </a:r>
          </a:p>
          <a:p>
            <a:pPr marL="453390" lvl="1" indent="-226695">
              <a:lnSpc>
                <a:spcPts val="2940"/>
              </a:lnSpc>
              <a:buFont typeface="Arial"/>
              <a:buChar char="•"/>
            </a:pPr>
            <a:r>
              <a:rPr lang="ru-RU" sz="1600" dirty="0">
                <a:latin typeface="Gotham Pro" panose="02000503040000020004" pitchFamily="2" charset="0"/>
                <a:cs typeface="Gotham Pro" panose="02000503040000020004" pitchFamily="2" charset="0"/>
              </a:rPr>
              <a:t>на  уплату процентов по </a:t>
            </a:r>
            <a:r>
              <a:rPr lang="ru-RU" sz="1600" dirty="0" smtClean="0">
                <a:latin typeface="Gotham Pro" panose="02000503040000020004" pitchFamily="2" charset="0"/>
                <a:cs typeface="Gotham Pro" panose="02000503040000020004" pitchFamily="2" charset="0"/>
              </a:rPr>
              <a:t>кредитам</a:t>
            </a:r>
            <a:endParaRPr lang="ru-RU" sz="1600" dirty="0">
              <a:latin typeface="Gotham Pro" panose="02000503040000020004" pitchFamily="2" charset="0"/>
              <a:cs typeface="Gotham Pro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372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1807</TotalTime>
  <Words>410</Words>
  <Application>Microsoft Office PowerPoint</Application>
  <DocSecurity>0</DocSecurity>
  <PresentationFormat>Широкоэкранный</PresentationFormat>
  <Paragraphs>86</Paragraphs>
  <Slides>5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3" baseType="lpstr">
      <vt:lpstr>Arial</vt:lpstr>
      <vt:lpstr>Calibri</vt:lpstr>
      <vt:lpstr>Calibri Light</vt:lpstr>
      <vt:lpstr>Gotham Pro</vt:lpstr>
      <vt:lpstr>Gotham Pro Black</vt:lpstr>
      <vt:lpstr>Gotham Pro Light</vt:lpstr>
      <vt:lpstr>Gotham Pro Medium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Microsoft Office User</dc:creator>
  <cp:keywords/>
  <dc:description/>
  <cp:lastModifiedBy>Mininvest</cp:lastModifiedBy>
  <cp:revision>71</cp:revision>
  <dcterms:created xsi:type="dcterms:W3CDTF">2024-05-13T08:47:00Z</dcterms:created>
  <dcterms:modified xsi:type="dcterms:W3CDTF">2025-03-28T04:51:56Z</dcterms:modified>
  <cp:category/>
  <dc:identifier/>
  <cp:contentStatus/>
  <dc:language/>
  <cp:version/>
</cp:coreProperties>
</file>