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60" r:id="rId6"/>
  </p:sldIdLst>
  <p:sldSz cx="18288000" cy="10287000"/>
  <p:notesSz cx="6797675" cy="9926638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Artegra Sans Condensed" panose="020B0604020202020204" charset="0"/>
      <p:regular r:id="rId11"/>
    </p:embeddedFont>
    <p:embeddedFont>
      <p:font typeface="Intro" panose="02000000000000000000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5256" autoAdjust="0"/>
  </p:normalViewPr>
  <p:slideViewPr>
    <p:cSldViewPr>
      <p:cViewPr varScale="1">
        <p:scale>
          <a:sx n="41" d="100"/>
          <a:sy n="41" d="100"/>
        </p:scale>
        <p:origin x="84" y="10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8.png"/><Relationship Id="rId4" Type="http://schemas.openxmlformats.org/officeDocument/2006/relationships/image" Target="../media/image6.svg"/><Relationship Id="rId9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0210800" y="3873196"/>
            <a:ext cx="7620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Intro"/>
              </a:rPr>
              <a:t>ИНВЕСТИЦИОННОЕ</a:t>
            </a:r>
            <a:r>
              <a:rPr lang="ru-RU" sz="3000" dirty="0">
                <a:solidFill>
                  <a:srgbClr val="000000"/>
                </a:solidFill>
                <a:latin typeface="Intro"/>
              </a:rPr>
              <a:t> предложение</a:t>
            </a:r>
            <a:endParaRPr lang="en-US" sz="3000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10800" y="4607228"/>
            <a:ext cx="7391400" cy="2693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ru-RU" sz="40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рыборазводного завода в </a:t>
            </a:r>
          </a:p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ru-RU" sz="40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Охе</a:t>
            </a:r>
            <a:endParaRPr lang="en-US" sz="40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18873" r="17953"/>
          <a:stretch>
            <a:fillRect/>
          </a:stretch>
        </p:blipFill>
        <p:spPr>
          <a:xfrm>
            <a:off x="16611600" y="190500"/>
            <a:ext cx="1407849" cy="140866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820400" y="691569"/>
            <a:ext cx="5578894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44"/>
              </a:lnSpc>
              <a:spcBef>
                <a:spcPct val="0"/>
              </a:spcBef>
            </a:pPr>
            <a:r>
              <a:rPr lang="ru-RU" sz="2500" dirty="0" smtClean="0">
                <a:solidFill>
                  <a:srgbClr val="000000"/>
                </a:solidFill>
                <a:latin typeface="Artegra Sans Condensed"/>
              </a:rPr>
              <a:t>Муниципальное образование</a:t>
            </a:r>
          </a:p>
          <a:p>
            <a:pPr algn="ctr">
              <a:lnSpc>
                <a:spcPts val="3444"/>
              </a:lnSpc>
              <a:spcBef>
                <a:spcPct val="0"/>
              </a:spcBef>
            </a:pPr>
            <a:r>
              <a:rPr lang="ru-RU" sz="2500" dirty="0" smtClean="0">
                <a:solidFill>
                  <a:srgbClr val="000000"/>
                </a:solidFill>
                <a:latin typeface="Artegra Sans Condensed"/>
              </a:rPr>
              <a:t> городской округ «</a:t>
            </a:r>
            <a:r>
              <a:rPr lang="ru-RU" sz="2500" dirty="0" err="1" smtClean="0">
                <a:solidFill>
                  <a:srgbClr val="000000"/>
                </a:solidFill>
                <a:latin typeface="Artegra Sans Condensed"/>
              </a:rPr>
              <a:t>Охинский</a:t>
            </a:r>
            <a:r>
              <a:rPr lang="ru-RU" sz="2500" dirty="0" smtClean="0">
                <a:solidFill>
                  <a:srgbClr val="000000"/>
                </a:solidFill>
                <a:latin typeface="Artegra Sans Condensed"/>
              </a:rPr>
              <a:t>»</a:t>
            </a:r>
            <a:endParaRPr lang="en-US" sz="2500" dirty="0">
              <a:solidFill>
                <a:srgbClr val="000000"/>
              </a:solidFill>
              <a:latin typeface="Artegra Sans Condense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97967" y="9525082"/>
            <a:ext cx="4061143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Intro"/>
              </a:rPr>
              <a:t>картинка по теме </a:t>
            </a:r>
          </a:p>
        </p:txBody>
      </p:sp>
      <p:pic>
        <p:nvPicPr>
          <p:cNvPr id="1028" name="Picture 4" descr="https://xn--80anccqhhxn0b9a0a.xn--80aaccp4ajwpkgbl4lpb.xn--p1ai/upload/iblock/441/DSC_996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22" y="691568"/>
            <a:ext cx="9525000" cy="948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5552" y="585113"/>
            <a:ext cx="10814052" cy="403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en-US" sz="2396" dirty="0">
                <a:solidFill>
                  <a:srgbClr val="000000"/>
                </a:solidFill>
                <a:latin typeface="Intro" panose="02000000000000000000" charset="0"/>
              </a:rPr>
              <a:t>ЦЕЛЬ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1990" y="988752"/>
            <a:ext cx="10374610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ru-RU" sz="2500" dirty="0">
                <a:solidFill>
                  <a:schemeClr val="accent5"/>
                </a:solidFill>
                <a:latin typeface="Artegra Sans Condensed" panose="020B0604020202020204" charset="0"/>
              </a:rPr>
              <a:t>Целью проекта является открытие доходного </a:t>
            </a: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рыбного </a:t>
            </a:r>
            <a:r>
              <a:rPr lang="ru-RU" sz="2500" dirty="0">
                <a:solidFill>
                  <a:schemeClr val="accent5"/>
                </a:solidFill>
                <a:latin typeface="Artegra Sans Condensed" panose="020B0604020202020204" charset="0"/>
              </a:rPr>
              <a:t>хозяйства, для </a:t>
            </a: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увеличения популяции горбуши и кеты в </a:t>
            </a:r>
            <a:r>
              <a:rPr lang="ru-RU" sz="2500" dirty="0" err="1" smtClean="0">
                <a:solidFill>
                  <a:schemeClr val="accent5"/>
                </a:solidFill>
                <a:latin typeface="Artegra Sans Condensed" panose="020B0604020202020204" charset="0"/>
              </a:rPr>
              <a:t>Охинском</a:t>
            </a: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 районе и дальнейшего обеспечения собственного </a:t>
            </a:r>
            <a:r>
              <a:rPr lang="ru-RU" sz="2500" dirty="0" err="1" smtClean="0">
                <a:solidFill>
                  <a:schemeClr val="accent5"/>
                </a:solidFill>
                <a:latin typeface="Artegra Sans Condensed" panose="020B0604020202020204" charset="0"/>
              </a:rPr>
              <a:t>рыбоперерабатывающего</a:t>
            </a: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 производства. </a:t>
            </a:r>
          </a:p>
        </p:txBody>
      </p:sp>
      <p:sp>
        <p:nvSpPr>
          <p:cNvPr id="4" name="TextBox 4"/>
          <p:cNvSpPr txBox="1"/>
          <p:nvPr/>
        </p:nvSpPr>
        <p:spPr>
          <a:xfrm rot="10800000" flipV="1">
            <a:off x="481728" y="2318568"/>
            <a:ext cx="652866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en-US" sz="2396" dirty="0">
                <a:solidFill>
                  <a:srgbClr val="000000"/>
                </a:solidFill>
                <a:latin typeface="Intro" panose="02000000000000000000" charset="0"/>
              </a:rPr>
              <a:t>ПАРАМЕТРЫ ПРОЕКТА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6703" y="2809174"/>
            <a:ext cx="10201297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Строительство рыборазводного завода производственной мощностью до 10 млн. штук в год молоди кеты и горбуши. </a:t>
            </a:r>
            <a:endParaRPr lang="en-US" sz="2500" dirty="0">
              <a:solidFill>
                <a:schemeClr val="accent5"/>
              </a:solidFill>
              <a:latin typeface="Artegra Sans Condensed" panose="020B060402020202020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 rot="10800000" flipV="1">
            <a:off x="466702" y="3863443"/>
            <a:ext cx="6543693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en-US" sz="2396" dirty="0" smtClean="0">
                <a:solidFill>
                  <a:srgbClr val="000000"/>
                </a:solidFill>
                <a:latin typeface="Intro"/>
              </a:rPr>
              <a:t>ПРЕИМУЩЕСТВА </a:t>
            </a:r>
            <a:r>
              <a:rPr lang="ru-RU" sz="2396" dirty="0" smtClean="0">
                <a:solidFill>
                  <a:srgbClr val="000000"/>
                </a:solidFill>
                <a:latin typeface="Intro"/>
              </a:rPr>
              <a:t>ДЛЯ </a:t>
            </a:r>
            <a:r>
              <a:rPr lang="en-US" sz="2396" dirty="0" smtClean="0">
                <a:solidFill>
                  <a:srgbClr val="000000"/>
                </a:solidFill>
                <a:latin typeface="Intro"/>
              </a:rPr>
              <a:t>ИНВЕСТОРА</a:t>
            </a:r>
            <a:endParaRPr lang="en-US" sz="2396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8" name="TextBox 8"/>
          <p:cNvSpPr txBox="1"/>
          <p:nvPr/>
        </p:nvSpPr>
        <p:spPr>
          <a:xfrm rot="10800000" flipV="1">
            <a:off x="466704" y="4447128"/>
            <a:ext cx="10437276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Наличие </a:t>
            </a:r>
            <a:r>
              <a:rPr lang="ru-RU" sz="2500" dirty="0">
                <a:solidFill>
                  <a:schemeClr val="accent5"/>
                </a:solidFill>
                <a:latin typeface="Artegra Sans Condensed" panose="020B0604020202020204" charset="0"/>
              </a:rPr>
              <a:t>высокого круглогодичного спроса на </a:t>
            </a: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продукцию в </a:t>
            </a:r>
            <a:r>
              <a:rPr lang="ru-RU" sz="2500" dirty="0" err="1" smtClean="0">
                <a:solidFill>
                  <a:schemeClr val="accent5"/>
                </a:solidFill>
                <a:latin typeface="Artegra Sans Condensed" panose="020B0604020202020204" charset="0"/>
              </a:rPr>
              <a:t>Охинском</a:t>
            </a: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 районе.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Рыбоводческий </a:t>
            </a:r>
            <a:r>
              <a:rPr lang="ru-RU" sz="2500" dirty="0">
                <a:solidFill>
                  <a:schemeClr val="accent5"/>
                </a:solidFill>
                <a:latin typeface="Artegra Sans Condensed" panose="020B0604020202020204" charset="0"/>
              </a:rPr>
              <a:t>бизнес остаётся прибыльным даже в периоды снижения рыночных цен на готовую продукцию. </a:t>
            </a:r>
            <a:endParaRPr lang="ru-RU" sz="2500" dirty="0" smtClean="0">
              <a:solidFill>
                <a:schemeClr val="accent5"/>
              </a:solidFill>
              <a:latin typeface="Artegra Sans Condensed" panose="020B060402020202020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Увеличение процента возврата зрелых особей.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Возможность </a:t>
            </a:r>
            <a:r>
              <a:rPr lang="ru-RU" sz="2500" dirty="0">
                <a:solidFill>
                  <a:schemeClr val="accent5"/>
                </a:solidFill>
                <a:latin typeface="Artegra Sans Condensed" panose="020B0604020202020204" charset="0"/>
              </a:rPr>
              <a:t>нанять квалифицированных работников на </a:t>
            </a: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предприятие. </a:t>
            </a:r>
            <a:endParaRPr lang="en-US" sz="2496" dirty="0">
              <a:solidFill>
                <a:schemeClr val="accent5"/>
              </a:solidFill>
              <a:latin typeface="Artegra Sans Condensed" panose="020B0604020202020204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711305" y="9509133"/>
            <a:ext cx="4061143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Intro"/>
              </a:rPr>
              <a:t>картинка по теме </a:t>
            </a:r>
          </a:p>
        </p:txBody>
      </p:sp>
      <p:sp>
        <p:nvSpPr>
          <p:cNvPr id="10" name="TextBox 7"/>
          <p:cNvSpPr txBox="1"/>
          <p:nvPr/>
        </p:nvSpPr>
        <p:spPr>
          <a:xfrm>
            <a:off x="489114" y="6425320"/>
            <a:ext cx="6216486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ru-RU" sz="2396" dirty="0" smtClean="0">
                <a:solidFill>
                  <a:srgbClr val="000000"/>
                </a:solidFill>
                <a:latin typeface="Intro"/>
              </a:rPr>
              <a:t>Требуемый объем инвестиций</a:t>
            </a:r>
            <a:endParaRPr lang="en-US" sz="2396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11" name="TextBox 8"/>
          <p:cNvSpPr txBox="1"/>
          <p:nvPr/>
        </p:nvSpPr>
        <p:spPr>
          <a:xfrm rot="10800000" flipV="1">
            <a:off x="489113" y="6886155"/>
            <a:ext cx="5454487" cy="448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495"/>
              </a:lnSpc>
            </a:pPr>
            <a:r>
              <a:rPr lang="ru-RU" sz="2496" dirty="0" smtClean="0">
                <a:solidFill>
                  <a:schemeClr val="accent5"/>
                </a:solidFill>
                <a:latin typeface="Artegra Sans Condensed"/>
              </a:rPr>
              <a:t>250 млн. рублей</a:t>
            </a:r>
            <a:endParaRPr lang="en-US" sz="2496" dirty="0">
              <a:solidFill>
                <a:schemeClr val="accent5"/>
              </a:solidFill>
              <a:latin typeface="Artegra Sans Condensed"/>
            </a:endParaRPr>
          </a:p>
        </p:txBody>
      </p:sp>
      <p:sp>
        <p:nvSpPr>
          <p:cNvPr id="12" name="TextBox 7"/>
          <p:cNvSpPr txBox="1"/>
          <p:nvPr/>
        </p:nvSpPr>
        <p:spPr>
          <a:xfrm rot="10800000" flipV="1">
            <a:off x="466703" y="7460647"/>
            <a:ext cx="6238895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ru-RU" sz="2396" dirty="0" smtClean="0">
                <a:solidFill>
                  <a:srgbClr val="000000"/>
                </a:solidFill>
                <a:latin typeface="Intro"/>
              </a:rPr>
              <a:t>ИНАЯ Информация</a:t>
            </a:r>
            <a:endParaRPr lang="en-US" sz="2396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13" name="TextBox 8"/>
          <p:cNvSpPr txBox="1"/>
          <p:nvPr/>
        </p:nvSpPr>
        <p:spPr>
          <a:xfrm>
            <a:off x="466704" y="7934307"/>
            <a:ext cx="10429896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Место реализации проекта - Охинский район в </a:t>
            </a:r>
            <a:r>
              <a:rPr lang="ru-RU" sz="2500" dirty="0">
                <a:solidFill>
                  <a:schemeClr val="accent5"/>
                </a:solidFill>
                <a:latin typeface="Artegra Sans Condensed" panose="020B0604020202020204" charset="0"/>
              </a:rPr>
              <a:t>районе залива Байкал на реке </a:t>
            </a: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Волчанка</a:t>
            </a:r>
            <a:r>
              <a:rPr lang="ru-RU" sz="2500" dirty="0">
                <a:solidFill>
                  <a:schemeClr val="accent5"/>
                </a:solidFill>
                <a:latin typeface="Artegra Sans Condensed" panose="020B0604020202020204" charset="0"/>
              </a:rPr>
              <a:t>. Промышленное рыбоводство может стать альтернативой традиционному рыболовству, так как объем вылова рыбы из естественных водоемов ежегодно </a:t>
            </a: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уменьшается, а также будет способствовать созданию рабочих мест и увеличению поступления налогов в бюджеты различных уровней.</a:t>
            </a:r>
            <a:endParaRPr lang="en-US" sz="2500" dirty="0">
              <a:solidFill>
                <a:schemeClr val="accent5"/>
              </a:solidFill>
              <a:latin typeface="Artegra Sans Condensed" panose="020B0604020202020204" charset="0"/>
            </a:endParaRPr>
          </a:p>
        </p:txBody>
      </p:sp>
      <p:pic>
        <p:nvPicPr>
          <p:cNvPr id="2050" name="Picture 2" descr="https://xn--d1aixi.xn--p1ai/wp-content/uploads/2018/02/3_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0" y="988750"/>
            <a:ext cx="6934200" cy="8520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62000" y="1102242"/>
            <a:ext cx="17068800" cy="134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499" dirty="0" err="1">
                <a:solidFill>
                  <a:schemeClr val="accent5"/>
                </a:solidFill>
                <a:latin typeface="Artegra Sans Condensed"/>
              </a:rPr>
              <a:t>Кадастровый</a:t>
            </a:r>
            <a:r>
              <a:rPr lang="en-US" sz="2499" dirty="0">
                <a:solidFill>
                  <a:schemeClr val="accent5"/>
                </a:solidFill>
                <a:latin typeface="Artegra Sans Condensed"/>
              </a:rPr>
              <a:t> </a:t>
            </a:r>
            <a:r>
              <a:rPr lang="en-US" sz="2499" dirty="0" err="1">
                <a:solidFill>
                  <a:schemeClr val="accent5"/>
                </a:solidFill>
                <a:latin typeface="Artegra Sans Condensed"/>
              </a:rPr>
              <a:t>номер</a:t>
            </a:r>
            <a:r>
              <a:rPr lang="en-US" sz="2499" dirty="0">
                <a:solidFill>
                  <a:schemeClr val="accent5"/>
                </a:solidFill>
                <a:latin typeface="Artegra Sans Condensed"/>
              </a:rPr>
              <a:t>: </a:t>
            </a:r>
            <a:r>
              <a:rPr lang="ru-RU" sz="2499" dirty="0" smtClean="0">
                <a:solidFill>
                  <a:schemeClr val="accent5"/>
                </a:solidFill>
                <a:latin typeface="Artegra Sans Condensed"/>
              </a:rPr>
              <a:t>65:23:0000014:670</a:t>
            </a:r>
          </a:p>
          <a:p>
            <a:pPr algn="just">
              <a:lnSpc>
                <a:spcPts val="3499"/>
              </a:lnSpc>
            </a:pPr>
            <a:r>
              <a:rPr lang="ru-RU" sz="2499" dirty="0" smtClean="0">
                <a:solidFill>
                  <a:schemeClr val="accent5"/>
                </a:solidFill>
                <a:latin typeface="Artegra Sans Condensed"/>
              </a:rPr>
              <a:t>Площадь: 19483 </a:t>
            </a:r>
            <a:r>
              <a:rPr lang="ru-RU" sz="2499" dirty="0" err="1" smtClean="0">
                <a:solidFill>
                  <a:schemeClr val="accent5"/>
                </a:solidFill>
                <a:latin typeface="Artegra Sans Condensed"/>
              </a:rPr>
              <a:t>кв.м</a:t>
            </a:r>
            <a:r>
              <a:rPr lang="ru-RU" sz="2499" dirty="0" smtClean="0">
                <a:solidFill>
                  <a:schemeClr val="accent5"/>
                </a:solidFill>
                <a:latin typeface="Artegra Sans Condensed"/>
              </a:rPr>
              <a:t>.</a:t>
            </a:r>
            <a:endParaRPr lang="en-US" sz="2499" dirty="0">
              <a:solidFill>
                <a:schemeClr val="accent5"/>
              </a:solidFill>
              <a:latin typeface="Artegra Sans Condensed"/>
            </a:endParaRPr>
          </a:p>
          <a:p>
            <a:pPr algn="just">
              <a:lnSpc>
                <a:spcPts val="3499"/>
              </a:lnSpc>
            </a:pPr>
            <a:r>
              <a:rPr lang="en-US" sz="2499" dirty="0" err="1" smtClean="0">
                <a:solidFill>
                  <a:schemeClr val="accent5"/>
                </a:solidFill>
                <a:latin typeface="Artegra Sans Condensed"/>
              </a:rPr>
              <a:t>Дополнительная</a:t>
            </a:r>
            <a:r>
              <a:rPr lang="en-US" sz="2499" dirty="0" smtClean="0">
                <a:solidFill>
                  <a:schemeClr val="accent5"/>
                </a:solidFill>
                <a:latin typeface="Artegra Sans Condensed"/>
              </a:rPr>
              <a:t> </a:t>
            </a:r>
            <a:r>
              <a:rPr lang="en-US" sz="2499" dirty="0" err="1" smtClean="0">
                <a:solidFill>
                  <a:schemeClr val="accent5"/>
                </a:solidFill>
                <a:latin typeface="Artegra Sans Condensed"/>
              </a:rPr>
              <a:t>информация</a:t>
            </a:r>
            <a:r>
              <a:rPr lang="ru-RU" sz="2499" dirty="0" smtClean="0">
                <a:solidFill>
                  <a:schemeClr val="accent5"/>
                </a:solidFill>
                <a:latin typeface="Artegra Sans Condensed"/>
              </a:rPr>
              <a:t>: </a:t>
            </a: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Находится в районе </a:t>
            </a:r>
            <a:r>
              <a:rPr lang="ru-RU" sz="2500" dirty="0">
                <a:solidFill>
                  <a:schemeClr val="accent5"/>
                </a:solidFill>
                <a:latin typeface="Artegra Sans Condensed" panose="020B0604020202020204" charset="0"/>
              </a:rPr>
              <a:t>залива Байкал на реке </a:t>
            </a: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Волчанка на </a:t>
            </a:r>
            <a:r>
              <a:rPr lang="ru-RU" sz="2500" dirty="0">
                <a:solidFill>
                  <a:schemeClr val="accent5"/>
                </a:solidFill>
                <a:latin typeface="Artegra Sans Condensed" panose="020B0604020202020204" charset="0"/>
              </a:rPr>
              <a:t>территории </a:t>
            </a:r>
            <a:r>
              <a:rPr lang="ru-RU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Охинского</a:t>
            </a:r>
            <a:r>
              <a:rPr lang="ru-RU" sz="2500" dirty="0">
                <a:solidFill>
                  <a:schemeClr val="accent5"/>
                </a:solidFill>
                <a:latin typeface="Artegra Sans Condensed" panose="020B0604020202020204" charset="0"/>
              </a:rPr>
              <a:t> </a:t>
            </a: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городского округа.  </a:t>
            </a:r>
            <a:endParaRPr lang="en-US" sz="2500" dirty="0">
              <a:solidFill>
                <a:schemeClr val="accent5"/>
              </a:solidFill>
              <a:latin typeface="Artegra Sans Condensed" panose="020B060402020202020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62000" y="396210"/>
            <a:ext cx="10486825" cy="3397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75"/>
              </a:lnSpc>
            </a:pPr>
            <a:r>
              <a:rPr lang="en-US" sz="2500" dirty="0">
                <a:solidFill>
                  <a:srgbClr val="000000"/>
                </a:solidFill>
                <a:latin typeface="Intro"/>
              </a:rPr>
              <a:t>СХЕМА РАСПОЛОЖЕНИЯ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366230"/>
            <a:ext cx="12573000" cy="734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846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 rot="10800000" flipV="1">
            <a:off x="609599" y="818866"/>
            <a:ext cx="6629400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00"/>
              </a:lnSpc>
              <a:spcBef>
                <a:spcPct val="0"/>
              </a:spcBef>
            </a:pPr>
            <a:r>
              <a:rPr lang="en-US" sz="5000" dirty="0">
                <a:solidFill>
                  <a:srgbClr val="000000"/>
                </a:solidFill>
                <a:latin typeface="Intro"/>
              </a:rPr>
              <a:t>МЕРЫ ПОДДЕРЖКИ</a:t>
            </a:r>
          </a:p>
        </p:txBody>
      </p:sp>
      <p:sp>
        <p:nvSpPr>
          <p:cNvPr id="12" name="TextBox 12"/>
          <p:cNvSpPr txBox="1"/>
          <p:nvPr/>
        </p:nvSpPr>
        <p:spPr>
          <a:xfrm rot="10800000" flipV="1">
            <a:off x="838200" y="8417257"/>
            <a:ext cx="6781794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   </a:t>
            </a:r>
            <a:r>
              <a:rPr lang="en-US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Земля 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без </a:t>
            </a:r>
            <a:r>
              <a:rPr lang="en-US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торгов</a:t>
            </a: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 </a:t>
            </a:r>
            <a:r>
              <a:rPr lang="en-US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для 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масштабных </a:t>
            </a:r>
            <a:r>
              <a:rPr lang="en-US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проектов</a:t>
            </a:r>
            <a:endParaRPr lang="en-US" sz="2500" dirty="0">
              <a:solidFill>
                <a:schemeClr val="accent5"/>
              </a:solidFill>
              <a:latin typeface="Artegra Sans Condensed" panose="020B0604020202020204" charset="0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4459832" y="8612335"/>
            <a:ext cx="3389300" cy="1173796"/>
            <a:chOff x="0" y="-47625"/>
            <a:chExt cx="4519066" cy="1565061"/>
          </a:xfrm>
        </p:grpSpPr>
        <p:sp>
          <p:nvSpPr>
            <p:cNvPr id="15" name="TextBox 15"/>
            <p:cNvSpPr txBox="1"/>
            <p:nvPr/>
          </p:nvSpPr>
          <p:spPr>
            <a:xfrm>
              <a:off x="0" y="525712"/>
              <a:ext cx="4519066" cy="9917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FFFFFF"/>
                  </a:solidFill>
                  <a:latin typeface="Artegra Sans Condensed" panose="020B0604020202020204" charset="0"/>
                </a:rPr>
                <a:t>свободная таможенная зона </a:t>
              </a:r>
            </a:p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FFFFFF"/>
                  </a:solidFill>
                  <a:latin typeface="Artegra Sans Condensed" panose="020B0604020202020204" charset="0"/>
                </a:rPr>
                <a:t>иностранная сила вне квот 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2498260" y="-47625"/>
              <a:ext cx="2020806" cy="495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FFFFFF"/>
                  </a:solidFill>
                  <a:latin typeface="Artegra Sans Condensed" panose="020B0604020202020204" charset="0"/>
                </a:rPr>
                <a:t>а также:</a:t>
              </a:r>
            </a:p>
          </p:txBody>
        </p:sp>
      </p:grpSp>
      <p:pic>
        <p:nvPicPr>
          <p:cNvPr id="3076" name="Picture 4" descr="https://dela.ru/medianew/img/11-72263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1" y="5219700"/>
            <a:ext cx="8839200" cy="4791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torage.myseldon.com/news-pict-68/6847BD6D0C2E6527715214B805659AF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261475"/>
            <a:ext cx="8839200" cy="495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1"/>
          <p:cNvSpPr txBox="1"/>
          <p:nvPr/>
        </p:nvSpPr>
        <p:spPr>
          <a:xfrm>
            <a:off x="609597" y="4417908"/>
            <a:ext cx="7924804" cy="34624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   </a:t>
            </a:r>
            <a:r>
              <a:rPr lang="en-US" sz="2500" dirty="0" smtClean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Возмещение затрат</a:t>
            </a: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 </a:t>
            </a:r>
            <a:r>
              <a:rPr lang="ru-RU" sz="2500" dirty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(на муниципальном уровне</a:t>
            </a: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)</a:t>
            </a:r>
          </a:p>
          <a:p>
            <a:pPr marL="453390" lvl="1" indent="-226695" algn="just">
              <a:spcBef>
                <a:spcPct val="0"/>
              </a:spcBef>
              <a:buFont typeface="Arial"/>
              <a:buChar char="•"/>
            </a:pP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На </a:t>
            </a:r>
            <a:r>
              <a:rPr lang="ru-RU" sz="2500" dirty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уплату процентов по кредитам, полученным в российских кредитных организациях (в размере 100 %, но не более </a:t>
            </a: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4</a:t>
            </a:r>
            <a:r>
              <a:rPr lang="en-US" sz="2500" dirty="0" smtClean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 </a:t>
            </a: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млн. </a:t>
            </a:r>
            <a:r>
              <a:rPr lang="ru-RU" sz="2500" dirty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руб</a:t>
            </a: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.)</a:t>
            </a:r>
          </a:p>
          <a:p>
            <a:pPr marL="453390" lvl="1" indent="-226695" algn="just">
              <a:spcBef>
                <a:spcPct val="0"/>
              </a:spcBef>
              <a:buFont typeface="Arial"/>
              <a:buChar char="•"/>
            </a:pP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На </a:t>
            </a:r>
            <a:r>
              <a:rPr lang="ru-RU" sz="2500" dirty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уплату лизинговых платежей по договорам финансовой аренды (лизинга) и первого взноса при заключении договора лизинга субъектам малого и среднего предпринимательства (не более </a:t>
            </a: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5 </a:t>
            </a:r>
            <a:r>
              <a:rPr lang="ru-RU" sz="2500" dirty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млн. руб</a:t>
            </a: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.)</a:t>
            </a:r>
          </a:p>
          <a:p>
            <a:pPr marL="453390" lvl="1" indent="-226695" algn="just">
              <a:buFont typeface="Arial"/>
              <a:buChar char="•"/>
            </a:pP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На </a:t>
            </a:r>
            <a:r>
              <a:rPr lang="ru-RU" sz="2500" dirty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оборудование </a:t>
            </a: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(8</a:t>
            </a:r>
            <a:r>
              <a:rPr lang="en-US" sz="2500" dirty="0" smtClean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0 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%, 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но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 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не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 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более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 </a:t>
            </a:r>
            <a:r>
              <a:rPr lang="en-US" sz="2500" dirty="0" smtClean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2</a:t>
            </a:r>
            <a:r>
              <a:rPr lang="ru-RU" sz="2500" dirty="0" smtClean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 </a:t>
            </a:r>
            <a:r>
              <a:rPr lang="ru-RU" sz="2500" dirty="0">
                <a:solidFill>
                  <a:schemeClr val="accent5"/>
                </a:solidFill>
                <a:latin typeface="Artegra Sans Condensed" panose="020B0604020202020204" charset="0"/>
                <a:cs typeface="Artegra Sans Condensed" panose="020B0604020202020204" charset="0"/>
              </a:rPr>
              <a:t>млн. руб.)</a:t>
            </a:r>
            <a:endParaRPr lang="en-US" sz="2500" dirty="0">
              <a:solidFill>
                <a:schemeClr val="accent5"/>
              </a:solidFill>
              <a:latin typeface="Artegra Sans Condensed" panose="020B0604020202020204" charset="0"/>
              <a:cs typeface="Artegra Sans Condensed" panose="020B060402020202020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1000" y="1866900"/>
            <a:ext cx="8153403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ru-RU" sz="2500" dirty="0" smtClean="0">
                <a:solidFill>
                  <a:schemeClr val="accent5">
                    <a:lumMod val="75000"/>
                  </a:schemeClr>
                </a:solidFill>
                <a:latin typeface="Artegra Sans Condensed" panose="020B0604020202020204" charset="0"/>
              </a:rPr>
              <a:t>   </a:t>
            </a:r>
            <a:r>
              <a:rPr lang="en-US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СЗПК 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(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Соглашение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 о 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защите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 и 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поощрении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 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капиталовложений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)</a:t>
            </a:r>
          </a:p>
          <a:p>
            <a:pPr marL="453390" lvl="1" indent="-226695" algn="just">
              <a:spcBef>
                <a:spcPct val="0"/>
              </a:spcBef>
              <a:buFont typeface="Arial"/>
              <a:buChar char="•"/>
            </a:pP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для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 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проектов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 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от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 200 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млн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. 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руб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. </a:t>
            </a:r>
          </a:p>
          <a:p>
            <a:pPr marL="453390" lvl="1" indent="-226695" algn="just">
              <a:spcBef>
                <a:spcPct val="0"/>
              </a:spcBef>
              <a:buFont typeface="Arial"/>
              <a:buChar char="•"/>
            </a:pP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Возмещение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 100 % 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затрат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 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на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 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инфраструктуру</a:t>
            </a:r>
            <a:endParaRPr lang="en-US" sz="2500" dirty="0">
              <a:solidFill>
                <a:schemeClr val="accent5"/>
              </a:solidFill>
              <a:latin typeface="Artegra Sans Condensed" panose="020B0604020202020204" charset="0"/>
            </a:endParaRPr>
          </a:p>
          <a:p>
            <a:pPr marL="453390" lvl="1" indent="-226695" algn="just">
              <a:buFont typeface="Arial"/>
              <a:buChar char="•"/>
            </a:pPr>
            <a:r>
              <a:rPr lang="en-US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«</a:t>
            </a:r>
            <a:r>
              <a:rPr lang="en-US" sz="2500" dirty="0" err="1" smtClean="0">
                <a:solidFill>
                  <a:schemeClr val="accent5"/>
                </a:solidFill>
                <a:latin typeface="Artegra Sans Condensed" panose="020B0604020202020204" charset="0"/>
              </a:rPr>
              <a:t>Стабилизационная</a:t>
            </a:r>
            <a:r>
              <a:rPr lang="en-US" sz="25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 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оговорка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» – 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неухудшение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 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инвестиционного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 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законодательства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 в 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течение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 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реализации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 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проекта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 (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включая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 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налоговые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 </a:t>
            </a:r>
            <a:r>
              <a:rPr lang="en-US" sz="2500" dirty="0" err="1">
                <a:solidFill>
                  <a:schemeClr val="accent5"/>
                </a:solidFill>
                <a:latin typeface="Artegra Sans Condensed" panose="020B0604020202020204" charset="0"/>
              </a:rPr>
              <a:t>нормы</a:t>
            </a:r>
            <a:r>
              <a:rPr lang="en-US" sz="2500" dirty="0">
                <a:solidFill>
                  <a:schemeClr val="accent5"/>
                </a:solidFill>
                <a:latin typeface="Artegra Sans Condensed" panose="020B060402020202020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8873" r="17953"/>
          <a:stretch>
            <a:fillRect/>
          </a:stretch>
        </p:blipFill>
        <p:spPr>
          <a:xfrm>
            <a:off x="324775" y="324370"/>
            <a:ext cx="1407849" cy="1408661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505214" y="4064957"/>
            <a:ext cx="7816958" cy="269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www.adm-okha.ru</a:t>
            </a: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47A5AD"/>
              </a:solidFill>
              <a:latin typeface="Artegra Sans Condensed" panose="020B0604020202020204" charset="0"/>
            </a:endParaRPr>
          </a:p>
          <a:p>
            <a:pPr>
              <a:lnSpc>
                <a:spcPts val="4200"/>
              </a:lnSpc>
            </a:pPr>
            <a:r>
              <a:rPr lang="en-US" sz="3000" dirty="0" err="1" smtClean="0">
                <a:solidFill>
                  <a:schemeClr val="accent5"/>
                </a:solidFill>
                <a:latin typeface="Artegra Sans Condensed" panose="020B0604020202020204" charset="0"/>
              </a:rPr>
              <a:t>E-mail:komitet-okha@sakhalin.ru</a:t>
            </a:r>
            <a:endParaRPr lang="en-US" sz="2500" dirty="0">
              <a:solidFill>
                <a:schemeClr val="accent5"/>
              </a:solidFill>
              <a:latin typeface="Artegra Sans Condensed" panose="020B0604020202020204" charset="0"/>
            </a:endParaRPr>
          </a:p>
          <a:p>
            <a:pPr>
              <a:lnSpc>
                <a:spcPts val="4200"/>
              </a:lnSpc>
            </a:pPr>
            <a:endParaRPr lang="en-US" sz="3000" dirty="0">
              <a:solidFill>
                <a:schemeClr val="accent5"/>
              </a:solidFill>
              <a:latin typeface="Artegra Sans Condensed" panose="020B0604020202020204" charset="0"/>
            </a:endParaRPr>
          </a:p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chemeClr val="accent5"/>
                </a:solidFill>
                <a:latin typeface="Artegra Sans Condensed" panose="020B0604020202020204" charset="0"/>
              </a:rPr>
              <a:t>тел</a:t>
            </a:r>
            <a:r>
              <a:rPr lang="en-US" sz="3000" dirty="0">
                <a:solidFill>
                  <a:schemeClr val="accent5"/>
                </a:solidFill>
                <a:latin typeface="Artegra Sans Condensed" panose="020B0604020202020204" charset="0"/>
              </a:rPr>
              <a:t>: +</a:t>
            </a:r>
            <a:r>
              <a:rPr lang="en-US" sz="30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74243730398, </a:t>
            </a:r>
            <a:r>
              <a:rPr lang="en-US" sz="3000" dirty="0">
                <a:solidFill>
                  <a:schemeClr val="accent5"/>
                </a:solidFill>
                <a:latin typeface="Artegra Sans Condensed" panose="020B0604020202020204" charset="0"/>
              </a:rPr>
              <a:t>+</a:t>
            </a:r>
            <a:r>
              <a:rPr lang="en-US" sz="3000" dirty="0" smtClean="0">
                <a:solidFill>
                  <a:schemeClr val="accent5"/>
                </a:solidFill>
                <a:latin typeface="Artegra Sans Condensed" panose="020B0604020202020204" charset="0"/>
              </a:rPr>
              <a:t>74243735418</a:t>
            </a:r>
            <a:endParaRPr lang="en-US" sz="3000" dirty="0">
              <a:solidFill>
                <a:schemeClr val="accent5"/>
              </a:solidFill>
              <a:latin typeface="Artegra Sans Condensed" panose="020B0604020202020204" charset="0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14403" y="5045911"/>
            <a:ext cx="858769" cy="6760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80230" y="6034960"/>
            <a:ext cx="769752" cy="76975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42320" y="4032390"/>
            <a:ext cx="699197" cy="699197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738337" y="2933700"/>
            <a:ext cx="3350711" cy="4998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Intro"/>
              </a:rPr>
              <a:t>КОНТАКТЫ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728890" y="9191625"/>
            <a:ext cx="4061143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Intro"/>
              </a:rPr>
              <a:t>картинка по теме </a:t>
            </a:r>
          </a:p>
        </p:txBody>
      </p:sp>
      <p:pic>
        <p:nvPicPr>
          <p:cNvPr id="2050" name="Picture 2" descr="https://okha65.ru/upload/000/u2/82/f9/v-ohinskom-raione-vyberut-obschestvenno-znachimye-proekty-photo-big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419100"/>
            <a:ext cx="9144000" cy="929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6171</TotalTime>
  <Words>330</Words>
  <Application>Microsoft Office PowerPoint</Application>
  <PresentationFormat>Произвольный</PresentationFormat>
  <Paragraphs>44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Calibri</vt:lpstr>
      <vt:lpstr>Artegra Sans Condensed</vt:lpstr>
      <vt:lpstr>Intro</vt:lpstr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Лукьянова Арина Юрьевна</dc:creator>
  <cp:lastModifiedBy>Лукьянова Арина Юрьевна</cp:lastModifiedBy>
  <cp:revision>110</cp:revision>
  <cp:lastPrinted>2023-04-04T04:02:27Z</cp:lastPrinted>
  <dcterms:created xsi:type="dcterms:W3CDTF">2006-08-16T00:00:00Z</dcterms:created>
  <dcterms:modified xsi:type="dcterms:W3CDTF">2023-04-05T03:48:24Z</dcterms:modified>
  <dc:identifier>DAFcX9Ni4ls</dc:identifier>
  <cp:contentStatus/>
</cp:coreProperties>
</file>