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797675" cy="9928225"/>
  <p:embeddedFontLst>
    <p:embeddedFont>
      <p:font typeface="Intro" panose="02000000000000000000" charset="0"/>
      <p:regular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Artegra Sans Condensed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2743" autoAdjust="0"/>
  </p:normalViewPr>
  <p:slideViewPr>
    <p:cSldViewPr>
      <p:cViewPr varScale="1">
        <p:scale>
          <a:sx n="72" d="100"/>
          <a:sy n="72" d="100"/>
        </p:scale>
        <p:origin x="6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10.png"/><Relationship Id="rId4" Type="http://schemas.openxmlformats.org/officeDocument/2006/relationships/image" Target="../media/image6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7395024" y="3873196"/>
            <a:ext cx="7768775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ИНВЕСТИЦИОННОЕ</a:t>
            </a:r>
            <a:r>
              <a:rPr lang="ru-RU" sz="3000" dirty="0">
                <a:solidFill>
                  <a:srgbClr val="000000"/>
                </a:solidFill>
                <a:latin typeface="Intro"/>
              </a:rPr>
              <a:t> предложение</a:t>
            </a:r>
            <a:endParaRPr lang="en-US" sz="3000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395025" y="4607228"/>
            <a:ext cx="8245545" cy="26930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99"/>
              </a:lnSpc>
              <a:spcBef>
                <a:spcPct val="0"/>
              </a:spcBef>
            </a:pPr>
            <a:r>
              <a:rPr lang="ru-RU" sz="4999" dirty="0" smtClean="0">
                <a:latin typeface="Intro" panose="02000000000000000000" charset="0"/>
              </a:rPr>
              <a:t>Строительство       тепличных комплексов</a:t>
            </a:r>
            <a:endParaRPr lang="en-US" sz="4999" dirty="0">
              <a:latin typeface="Intro" panose="02000000000000000000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16611600" y="190500"/>
            <a:ext cx="1407849" cy="140866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2115800" y="691569"/>
            <a:ext cx="4283494" cy="40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444"/>
              </a:lnSpc>
              <a:spcBef>
                <a:spcPct val="0"/>
              </a:spcBef>
            </a:pPr>
            <a:r>
              <a:rPr lang="ru-RU" sz="2460" dirty="0" smtClean="0">
                <a:solidFill>
                  <a:srgbClr val="000000"/>
                </a:solidFill>
                <a:latin typeface="Artegra Sans Condensed"/>
              </a:rPr>
              <a:t>Анивский городской округ</a:t>
            </a:r>
            <a:endParaRPr lang="en-US" sz="2460" dirty="0">
              <a:solidFill>
                <a:srgbClr val="000000"/>
              </a:solidFill>
              <a:latin typeface="Artegra Sans Condense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7967" y="9525082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89" y="641440"/>
            <a:ext cx="7012595" cy="425578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275" y="4947354"/>
            <a:ext cx="7012595" cy="50786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44934" y="288497"/>
            <a:ext cx="10814052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 panose="02000000000000000000" charset="0"/>
              </a:rPr>
              <a:t>цель</a:t>
            </a:r>
            <a:endParaRPr lang="en-US" sz="2396" dirty="0">
              <a:solidFill>
                <a:srgbClr val="000000"/>
              </a:solidFill>
              <a:latin typeface="Intro" panose="02000000000000000000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88674" y="590750"/>
            <a:ext cx="17256897" cy="707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 продукции высокого качества и дальнейшая реализации на </a:t>
            </a:r>
          </a:p>
          <a:p>
            <a:pPr algn="just">
              <a:spcBef>
                <a:spcPct val="0"/>
              </a:spcBef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внутреннем рынке. Получение прибыли от реализации сельхозпродукции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18634" y="1357457"/>
            <a:ext cx="6391557" cy="402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 panose="02000000000000000000" charset="0"/>
              </a:rPr>
              <a:t>ПАРАМЕТРЫ ПРОЕКТА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1001" y="1793021"/>
            <a:ext cx="9266072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3-х тепличных комплексов с производством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тыс.тонн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овощей в год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92335" y="2512591"/>
            <a:ext cx="6400923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396" dirty="0">
                <a:solidFill>
                  <a:srgbClr val="000000"/>
                </a:solidFill>
                <a:latin typeface="Intro"/>
              </a:rPr>
              <a:t>ПРЕИМУЩЕСТВА </a:t>
            </a: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ДЛЯ </a:t>
            </a:r>
            <a:r>
              <a:rPr lang="en-US" sz="2396" dirty="0" smtClean="0">
                <a:solidFill>
                  <a:srgbClr val="000000"/>
                </a:solidFill>
                <a:latin typeface="Intro"/>
              </a:rPr>
              <a:t>ИНВЕСТОРА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552" y="4324881"/>
            <a:ext cx="9266072" cy="417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5"/>
              </a:lnSpc>
            </a:pPr>
            <a:endParaRPr lang="en-US" sz="2496" dirty="0">
              <a:solidFill>
                <a:srgbClr val="47A5AD"/>
              </a:solidFill>
              <a:latin typeface="Artegra Sans Condense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711305" y="9509133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sp>
        <p:nvSpPr>
          <p:cNvPr id="10" name="TextBox 7"/>
          <p:cNvSpPr txBox="1"/>
          <p:nvPr/>
        </p:nvSpPr>
        <p:spPr>
          <a:xfrm>
            <a:off x="300956" y="6079426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Требуемый объем инвестиций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3000" y="6420364"/>
            <a:ext cx="9266072" cy="353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1500 млн. рублей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7"/>
          <p:cNvSpPr txBox="1"/>
          <p:nvPr/>
        </p:nvSpPr>
        <p:spPr>
          <a:xfrm>
            <a:off x="392335" y="6753700"/>
            <a:ext cx="6391557" cy="403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ru-RU" sz="2396" dirty="0" smtClean="0">
                <a:solidFill>
                  <a:srgbClr val="000000"/>
                </a:solidFill>
                <a:latin typeface="Intro"/>
              </a:rPr>
              <a:t>ИНАЯ Информация</a:t>
            </a:r>
            <a:endParaRPr lang="en-US" sz="2396" dirty="0">
              <a:solidFill>
                <a:srgbClr val="000000"/>
              </a:solidFill>
              <a:latin typeface="Intro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181001" y="7178782"/>
            <a:ext cx="9257591" cy="3046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оборот 2 тыс.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 неиспользуемых земель сельскохозяйственного назначения. Удовлетворение потребности населения в качественной сельхозпродукции. Отсутствие расходов на транспортировку сельхозпродукции из стран Дальнего и Ближнего зарубежья. Поддержка местного производителя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АГО по состоянию на 01.01.2023г. составляет 20946 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Норма потребления овощей  закрытого грунта составляет 140 кг на 1 человека в год. На 01.01.2023 количество произведенных овощей закрытого грунта в АГО составляет 0,024 кг в год на 1 человека.</a:t>
            </a:r>
            <a:endParaRPr lang="en-US" sz="2200" dirty="0">
              <a:solidFill>
                <a:srgbClr val="47A5AD"/>
              </a:solidFill>
              <a:latin typeface="Artegra Sans Condensed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552" y="-84613"/>
            <a:ext cx="8185522" cy="50855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54298" y="2867235"/>
            <a:ext cx="9144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Выгодный бизнес, т.к. закрытые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огороды позволяют производить большую номенклатуру продуктов.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выращивание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зелени зимой прибыльно во всех регионах, а использование классических технологий позволяет производить высококачественный продукт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подключения к системам водоснабжения, газоснабжения и электроснабжения.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Близкое расположение к городам Анива, Южно-Сахалинск, Холмск и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Невельск, что позволит транспортировать сельхозпродукцию в другие городские округа. 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552" y="5017229"/>
            <a:ext cx="8257578" cy="48028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15172" y="1102242"/>
            <a:ext cx="11776828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Кадастровый номер: </a:t>
            </a:r>
            <a:r>
              <a:rPr lang="ru-RU" sz="2499" dirty="0">
                <a:solidFill>
                  <a:srgbClr val="47A5AD"/>
                </a:solidFill>
                <a:latin typeface="Artegra Sans Condensed"/>
              </a:rPr>
              <a:t>65:05:0000000:560  и </a:t>
            </a: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65:05:0000000:411, месторасположение с. Высокое </a:t>
            </a:r>
            <a:endParaRPr lang="en-US" sz="2499" dirty="0">
              <a:solidFill>
                <a:srgbClr val="47A5AD"/>
              </a:solidFill>
              <a:latin typeface="Artegra Sans Condensed"/>
            </a:endParaRPr>
          </a:p>
          <a:p>
            <a:pPr algn="just">
              <a:lnSpc>
                <a:spcPts val="3499"/>
              </a:lnSpc>
            </a:pPr>
            <a:r>
              <a:rPr lang="en-US" sz="2499" dirty="0">
                <a:solidFill>
                  <a:srgbClr val="47A5AD"/>
                </a:solidFill>
                <a:latin typeface="Artegra Sans Condensed"/>
              </a:rPr>
              <a:t>Площадь: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915 тыс. м2;  406тыс.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en-US" sz="2300" dirty="0">
              <a:solidFill>
                <a:srgbClr val="47A5A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499"/>
              </a:lnSpc>
              <a:spcBef>
                <a:spcPct val="0"/>
              </a:spcBef>
            </a:pPr>
            <a:r>
              <a:rPr lang="en-US" sz="2499" dirty="0" smtClean="0">
                <a:solidFill>
                  <a:srgbClr val="47A5AD"/>
                </a:solidFill>
                <a:latin typeface="Artegra Sans Condensed"/>
              </a:rPr>
              <a:t>Дополнительная информация</a:t>
            </a:r>
            <a:r>
              <a:rPr lang="ru-RU" sz="2499" dirty="0" smtClean="0">
                <a:solidFill>
                  <a:srgbClr val="47A5AD"/>
                </a:solidFill>
                <a:latin typeface="Artegra Sans Condensed"/>
              </a:rPr>
              <a:t>: 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подключении земельных участков к сетям электроснабжения, водоотведения и водоснабжения уточняется. 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15172" y="396210"/>
            <a:ext cx="10833653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5"/>
              </a:lnSpc>
            </a:pPr>
            <a:r>
              <a:rPr lang="en-US" sz="2500" dirty="0">
                <a:solidFill>
                  <a:srgbClr val="000000"/>
                </a:solidFill>
                <a:latin typeface="Intro"/>
              </a:rPr>
              <a:t>СХЕМА РАСПОЛОЖЕНИЯ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33700"/>
            <a:ext cx="10782152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10065013" y="2835875"/>
            <a:ext cx="7784118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40"/>
              </a:lnSpc>
            </a:pP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создайте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свой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бизнес-план</a:t>
            </a:r>
            <a:endParaRPr lang="en-US" sz="2100" dirty="0">
              <a:solidFill>
                <a:srgbClr val="FFFFFF"/>
              </a:solidFill>
              <a:latin typeface="Artegra Sans Condensed" panose="020B0604020202020204" charset="0"/>
            </a:endParaRPr>
          </a:p>
          <a:p>
            <a:pPr algn="r">
              <a:lnSpc>
                <a:spcPts val="2940"/>
              </a:lnSpc>
            </a:pP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воспользуйтесь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бесплатным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подключением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к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объектам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инфраструктуры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ТОР</a:t>
            </a:r>
          </a:p>
          <a:p>
            <a:pPr algn="r">
              <a:lnSpc>
                <a:spcPts val="2940"/>
              </a:lnSpc>
            </a:pP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получите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земельный</a:t>
            </a:r>
            <a:r>
              <a:rPr lang="en-US" sz="2100" dirty="0">
                <a:solidFill>
                  <a:srgbClr val="FFFFFF"/>
                </a:solidFill>
                <a:latin typeface="Artegra Sans Condensed" panose="020B0604020202020204" charset="0"/>
              </a:rPr>
              <a:t> </a:t>
            </a:r>
            <a:r>
              <a:rPr lang="en-US" sz="2100" dirty="0" err="1">
                <a:solidFill>
                  <a:srgbClr val="FFFFFF"/>
                </a:solidFill>
                <a:latin typeface="Artegra Sans Condensed" panose="020B0604020202020204" charset="0"/>
              </a:rPr>
              <a:t>участок</a:t>
            </a:r>
            <a:endParaRPr lang="en-US" sz="2100" dirty="0">
              <a:solidFill>
                <a:srgbClr val="FFFFFF"/>
              </a:solidFill>
              <a:latin typeface="Artegra Sans Condensed" panose="020B0604020202020204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40804" y="230567"/>
            <a:ext cx="7020159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  <a:spcBef>
                <a:spcPct val="0"/>
              </a:spcBef>
            </a:pPr>
            <a:r>
              <a:rPr lang="en-US" sz="5000" dirty="0">
                <a:solidFill>
                  <a:srgbClr val="000000"/>
                </a:solidFill>
                <a:latin typeface="Intro"/>
              </a:rPr>
              <a:t>МЕРЫ ПОДДЕРЖКИ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2704" y="1410153"/>
            <a:ext cx="8626655" cy="2975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2940"/>
              </a:lnSpc>
              <a:spcBef>
                <a:spcPct val="0"/>
              </a:spcBef>
            </a:pPr>
            <a:r>
              <a:rPr lang="en-US" sz="2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</a:t>
            </a:r>
            <a:r>
              <a:rPr lang="en-US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затрат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муниципальном уровне)</a:t>
            </a: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уплату процентов по кредитам, полученным в российских кредитных организациях (в размере 100 %, но не более </a:t>
            </a:r>
            <a:r>
              <a:rPr lang="en-US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руб.)</a:t>
            </a: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уплату лизинговых платежей по договорам финансовой аренды (лизинга) и первого взноса при заключении договора лизинга субъектам малого и среднего предпринимательства (не более 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 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руб.)</a:t>
            </a: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оборудование (не более </a:t>
            </a:r>
            <a:r>
              <a:rPr lang="en-US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1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руб.)</a:t>
            </a:r>
            <a:endParaRPr lang="en-US" sz="2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40804" y="4844113"/>
            <a:ext cx="6726746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</a:t>
            </a:r>
            <a:endPara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аренду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масштабных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endParaRPr lang="en-US" sz="2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резидентов</a:t>
            </a:r>
            <a:r>
              <a:rPr lang="en-US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ТОР 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4459832" y="8612335"/>
            <a:ext cx="3389300" cy="1173796"/>
            <a:chOff x="0" y="-47625"/>
            <a:chExt cx="4519066" cy="1565061"/>
          </a:xfrm>
        </p:grpSpPr>
        <p:sp>
          <p:nvSpPr>
            <p:cNvPr id="15" name="TextBox 15"/>
            <p:cNvSpPr txBox="1"/>
            <p:nvPr/>
          </p:nvSpPr>
          <p:spPr>
            <a:xfrm>
              <a:off x="0" y="525712"/>
              <a:ext cx="4519066" cy="991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свободная таможенная зона </a:t>
              </a:r>
            </a:p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иностранная сила вне квот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498260" y="-47625"/>
              <a:ext cx="2020806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940"/>
                </a:lnSpc>
              </a:pPr>
              <a:r>
                <a:rPr lang="en-US" sz="2100">
                  <a:solidFill>
                    <a:srgbClr val="FFFFFF"/>
                  </a:solidFill>
                  <a:latin typeface="Artegra Sans Condensed" panose="020B0604020202020204" charset="0"/>
                </a:rPr>
                <a:t>а также: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200" y="230567"/>
            <a:ext cx="8520441" cy="506533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3743" y="5312229"/>
            <a:ext cx="8476898" cy="47080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8873" r="17953"/>
          <a:stretch>
            <a:fillRect/>
          </a:stretch>
        </p:blipFill>
        <p:spPr>
          <a:xfrm>
            <a:off x="324775" y="324370"/>
            <a:ext cx="1407849" cy="140866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5214" y="4064957"/>
            <a:ext cx="7816958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aniva.sakhalin.gov.ru</a:t>
            </a:r>
          </a:p>
          <a:p>
            <a:pPr>
              <a:lnSpc>
                <a:spcPts val="4200"/>
              </a:lnSpc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</a:pP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E-mail: </a:t>
            </a: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aniva_ekonom@mail.ru</a:t>
            </a: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3000" dirty="0" smtClean="0">
              <a:solidFill>
                <a:srgbClr val="47A5AD"/>
              </a:solidFill>
              <a:latin typeface="Artegra Sans Condensed" panose="020B0604020202020204" charset="0"/>
            </a:endParaRPr>
          </a:p>
          <a:p>
            <a:pPr>
              <a:lnSpc>
                <a:spcPts val="4200"/>
              </a:lnSpc>
              <a:spcBef>
                <a:spcPct val="0"/>
              </a:spcBef>
            </a:pPr>
            <a:r>
              <a:rPr lang="en-US" sz="3000" dirty="0" err="1" smtClean="0">
                <a:solidFill>
                  <a:srgbClr val="47A5AD"/>
                </a:solidFill>
                <a:latin typeface="Artegra Sans Condensed" panose="020B0604020202020204" charset="0"/>
              </a:rPr>
              <a:t>тел</a:t>
            </a:r>
            <a:r>
              <a:rPr lang="en-US" sz="3000" dirty="0">
                <a:solidFill>
                  <a:srgbClr val="47A5AD"/>
                </a:solidFill>
                <a:latin typeface="Artegra Sans Condensed" panose="020B0604020202020204" charset="0"/>
              </a:rPr>
              <a:t>: </a:t>
            </a:r>
            <a:r>
              <a:rPr lang="en-US" sz="3000" dirty="0" smtClean="0">
                <a:solidFill>
                  <a:srgbClr val="47A5AD"/>
                </a:solidFill>
                <a:latin typeface="Artegra Sans Condensed" panose="020B0604020202020204" charset="0"/>
              </a:rPr>
              <a:t>84244142805</a:t>
            </a:r>
          </a:p>
          <a:p>
            <a:pPr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47A5AD"/>
              </a:solidFill>
              <a:latin typeface="Artegra Sans Condensed" panose="020B060402020202020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14403" y="5045911"/>
            <a:ext cx="858769" cy="6760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80230" y="6034960"/>
            <a:ext cx="769752" cy="76975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42320" y="4032390"/>
            <a:ext cx="699197" cy="69919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249247" y="2627283"/>
            <a:ext cx="3350711" cy="499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Intro"/>
              </a:rPr>
              <a:t>КОНТАКТЫ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728890" y="9191625"/>
            <a:ext cx="4061143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FFFFFF"/>
                </a:solidFill>
                <a:latin typeface="Intro"/>
              </a:rPr>
              <a:t>картинка по теме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0781" y="1866900"/>
            <a:ext cx="12064819" cy="6324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361</Words>
  <Application>Microsoft Office PowerPoint</Application>
  <PresentationFormat>Произвольный</PresentationFormat>
  <Paragraphs>45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Intro</vt:lpstr>
      <vt:lpstr>Arial</vt:lpstr>
      <vt:lpstr>Times New Roman</vt:lpstr>
      <vt:lpstr>Calibri</vt:lpstr>
      <vt:lpstr>Artegra Sans Condensed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Лукьянова Арина Юрьевна</dc:creator>
  <cp:lastModifiedBy>Лукьянова Арина Юрьевна</cp:lastModifiedBy>
  <cp:revision>31</cp:revision>
  <cp:lastPrinted>2023-06-02T04:08:12Z</cp:lastPrinted>
  <dcterms:created xsi:type="dcterms:W3CDTF">2006-08-16T00:00:00Z</dcterms:created>
  <dcterms:modified xsi:type="dcterms:W3CDTF">2023-06-04T23:02:54Z</dcterms:modified>
  <dc:identifier>DAFcX9Ni4ls</dc:identifier>
</cp:coreProperties>
</file>