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65" r:id="rId5"/>
    <p:sldId id="263" r:id="rId6"/>
    <p:sldId id="264" r:id="rId7"/>
    <p:sldId id="259" r:id="rId8"/>
    <p:sldId id="260" r:id="rId9"/>
  </p:sldIdLst>
  <p:sldSz cx="18288000" cy="10287000"/>
  <p:notesSz cx="6797675" cy="9874250"/>
  <p:embeddedFontLst>
    <p:embeddedFont>
      <p:font typeface="Artegra Sans Condensed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ahoma" panose="020B0604030504040204" pitchFamily="34" charset="0"/>
      <p:regular r:id="rId16"/>
      <p:bold r:id="rId17"/>
    </p:embeddedFont>
    <p:embeddedFont>
      <p:font typeface="Intro" panose="02000000000000000000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5256" autoAdjust="0"/>
  </p:normalViewPr>
  <p:slideViewPr>
    <p:cSldViewPr>
      <p:cViewPr varScale="1">
        <p:scale>
          <a:sx n="47" d="100"/>
          <a:sy n="47" d="100"/>
        </p:scale>
        <p:origin x="60" y="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4DD0E-50C7-4180-BAF9-32B9640F6F4C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AD777-3E61-4702-B7DB-A03CDC3751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112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9" name="Google Shape;37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44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AD777-3E61-4702-B7DB-A03CDC3751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89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with image">
  <p:cSld name="One column with imag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body" idx="1"/>
          </p:nvPr>
        </p:nvSpPr>
        <p:spPr>
          <a:xfrm>
            <a:off x="716757" y="2443163"/>
            <a:ext cx="8210548" cy="669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85709" lvl="0" indent="-342854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0B3AA"/>
              </a:buClr>
              <a:buSzPts val="1800"/>
              <a:buNone/>
              <a:defRPr/>
            </a:lvl1pPr>
            <a:lvl2pPr marL="1371417" lvl="1" indent="-34285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354650"/>
              </a:buClr>
              <a:buSzPts val="1800"/>
              <a:buNone/>
              <a:defRPr/>
            </a:lvl2pPr>
            <a:lvl3pPr marL="2057126" lvl="2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3pPr>
            <a:lvl4pPr marL="2742834" lvl="3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4pPr>
            <a:lvl5pPr marL="3428543" lvl="4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/>
            </a:lvl5pPr>
            <a:lvl6pPr marL="4114251" lvl="5" indent="-34285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6pPr>
            <a:lvl7pPr marL="4799960" lvl="6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5485668" lvl="7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6171377" lvl="8" indent="-514281" algn="l"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buSzPts val="18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>
            <a:spLocks noGrp="1"/>
          </p:cNvSpPr>
          <p:nvPr>
            <p:ph type="pic" idx="2"/>
          </p:nvPr>
        </p:nvSpPr>
        <p:spPr>
          <a:xfrm>
            <a:off x="9360695" y="2443163"/>
            <a:ext cx="8205788" cy="6696075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19"/>
          <p:cNvSpPr txBox="1">
            <a:spLocks noGrp="1"/>
          </p:cNvSpPr>
          <p:nvPr>
            <p:ph type="title"/>
          </p:nvPr>
        </p:nvSpPr>
        <p:spPr>
          <a:xfrm>
            <a:off x="716757" y="552451"/>
            <a:ext cx="16854487" cy="57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5465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body" idx="3"/>
          </p:nvPr>
        </p:nvSpPr>
        <p:spPr>
          <a:xfrm>
            <a:off x="710867" y="1004905"/>
            <a:ext cx="16854487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685709" lvl="0" indent="-342854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0B3AA"/>
              </a:buClr>
              <a:buSzPts val="1600"/>
              <a:buNone/>
              <a:defRPr sz="2400"/>
            </a:lvl1pPr>
            <a:lvl2pPr marL="1371417" lvl="1" indent="-34285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rgbClr val="354650"/>
              </a:buClr>
              <a:buSzPts val="1800"/>
              <a:buNone/>
              <a:defRPr/>
            </a:lvl2pPr>
            <a:lvl3pPr marL="2057126" lvl="2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3pPr>
            <a:lvl4pPr marL="2742834" lvl="3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4pPr>
            <a:lvl5pPr marL="3428543" lvl="4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Char char="»"/>
              <a:defRPr/>
            </a:lvl5pPr>
            <a:lvl6pPr marL="4114251" lvl="5" indent="-34285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6pPr>
            <a:lvl7pPr marL="4799960" lvl="6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5485668" lvl="7" indent="-514281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6171377" lvl="8" indent="-514281" algn="l">
              <a:lnSpc>
                <a:spcPct val="110000"/>
              </a:lnSpc>
              <a:spcBef>
                <a:spcPts val="900"/>
              </a:spcBef>
              <a:spcAft>
                <a:spcPts val="900"/>
              </a:spcAft>
              <a:buSzPts val="1800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8789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13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4.svg"/><Relationship Id="rId18" Type="http://schemas.openxmlformats.org/officeDocument/2006/relationships/image" Target="../media/image14.png"/><Relationship Id="rId26" Type="http://schemas.openxmlformats.org/officeDocument/2006/relationships/image" Target="../media/image4.jpeg"/><Relationship Id="rId3" Type="http://schemas.openxmlformats.org/officeDocument/2006/relationships/image" Target="../media/image6.png"/><Relationship Id="rId21" Type="http://schemas.openxmlformats.org/officeDocument/2006/relationships/image" Target="../media/image16.png"/><Relationship Id="rId7" Type="http://schemas.openxmlformats.org/officeDocument/2006/relationships/image" Target="../media/image20.sv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5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29.svg"/><Relationship Id="rId24" Type="http://schemas.openxmlformats.org/officeDocument/2006/relationships/image" Target="../media/image3.png"/><Relationship Id="rId5" Type="http://schemas.openxmlformats.org/officeDocument/2006/relationships/image" Target="../media/image18.svg"/><Relationship Id="rId15" Type="http://schemas.openxmlformats.org/officeDocument/2006/relationships/image" Target="../media/image26.svg"/><Relationship Id="rId23" Type="http://schemas.openxmlformats.org/officeDocument/2006/relationships/image" Target="../media/image2.png"/><Relationship Id="rId28" Type="http://schemas.openxmlformats.org/officeDocument/2006/relationships/image" Target="../media/image19.jpeg"/><Relationship Id="rId10" Type="http://schemas.openxmlformats.org/officeDocument/2006/relationships/image" Target="../media/image9.png"/><Relationship Id="rId19" Type="http://schemas.openxmlformats.org/officeDocument/2006/relationships/image" Target="../media/image15.png"/><Relationship Id="rId9" Type="http://schemas.openxmlformats.org/officeDocument/2006/relationships/image" Target="../media/image22.svg"/><Relationship Id="rId14" Type="http://schemas.openxmlformats.org/officeDocument/2006/relationships/image" Target="../media/image11.png"/><Relationship Id="rId22" Type="http://schemas.openxmlformats.org/officeDocument/2006/relationships/image" Target="../media/image17.png"/><Relationship Id="rId27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26.png"/><Relationship Id="rId10" Type="http://schemas.openxmlformats.org/officeDocument/2006/relationships/image" Target="../media/image4.jpeg"/><Relationship Id="rId4" Type="http://schemas.openxmlformats.org/officeDocument/2006/relationships/image" Target="../media/image6.svg"/><Relationship Id="rId9" Type="http://schemas.openxmlformats.org/officeDocument/2006/relationships/image" Target="../media/image2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231412" y="3543300"/>
            <a:ext cx="7768775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ИНВЕСТИЦИОННОЕ</a:t>
            </a:r>
            <a:r>
              <a:rPr lang="ru-RU" sz="3000" dirty="0">
                <a:solidFill>
                  <a:srgbClr val="000000"/>
                </a:solidFill>
                <a:latin typeface="Intro"/>
              </a:rPr>
              <a:t> предложение</a:t>
            </a:r>
            <a:endParaRPr lang="en-US" sz="30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229600" y="4813080"/>
            <a:ext cx="10359575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ru-RU" sz="4999" dirty="0" smtClean="0">
                <a:solidFill>
                  <a:srgbClr val="47A5AD"/>
                </a:solidFill>
                <a:latin typeface="Intro" panose="02000000000000000000" charset="0"/>
              </a:rPr>
              <a:t>Всесезонный Туристический комплекс в с. костромское </a:t>
            </a:r>
            <a:endParaRPr lang="en-US" sz="4999" dirty="0">
              <a:solidFill>
                <a:srgbClr val="47A5AD"/>
              </a:solidFill>
              <a:latin typeface="Intro" panose="02000000000000000000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1333500"/>
            <a:ext cx="7924800" cy="7924800"/>
            <a:chOff x="4197096" y="3115055"/>
            <a:chExt cx="12192000" cy="613918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6052" y="3128771"/>
              <a:ext cx="12134088" cy="60960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211574" y="3129533"/>
              <a:ext cx="12163425" cy="6109970"/>
            </a:xfrm>
            <a:custGeom>
              <a:avLst/>
              <a:gdLst/>
              <a:ahLst/>
              <a:cxnLst/>
              <a:rect l="l" t="t" r="r" b="b"/>
              <a:pathLst>
                <a:path w="12163425" h="6109970">
                  <a:moveTo>
                    <a:pt x="0" y="6109716"/>
                  </a:moveTo>
                  <a:lnTo>
                    <a:pt x="12163044" y="6109716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6109716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Picture 5"/>
          <p:cNvPicPr>
            <a:picLocks noChangeAspect="1"/>
          </p:cNvPicPr>
          <p:nvPr/>
        </p:nvPicPr>
        <p:blipFill>
          <a:blip r:embed="rId3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3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5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518" y="1079125"/>
            <a:ext cx="10796204" cy="403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 smtClean="0">
                <a:solidFill>
                  <a:srgbClr val="000000"/>
                </a:solidFill>
                <a:latin typeface="Intro" panose="02000000000000000000" charset="0"/>
              </a:rPr>
              <a:t>ЦЕЛЬ</a:t>
            </a:r>
            <a:r>
              <a:rPr lang="ru-RU" sz="2396" dirty="0" smtClean="0">
                <a:solidFill>
                  <a:srgbClr val="000000"/>
                </a:solidFill>
                <a:latin typeface="Intro" panose="02000000000000000000" charset="0"/>
              </a:rPr>
              <a:t>:</a:t>
            </a:r>
            <a:endParaRPr lang="en-US" sz="2396" dirty="0">
              <a:solidFill>
                <a:srgbClr val="000000"/>
              </a:solidFill>
              <a:latin typeface="Intro" panose="02000000000000000000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94673" y="1651971"/>
            <a:ext cx="8476047" cy="4367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635"/>
              </a:lnSpc>
              <a:spcBef>
                <a:spcPct val="0"/>
              </a:spcBef>
            </a:pP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Развитие туризма </a:t>
            </a:r>
            <a:endParaRPr lang="en-US" sz="2400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6769" y="2379238"/>
            <a:ext cx="654395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ПРЕИМУЩЕСТВ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о</a:t>
            </a: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 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места:/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65417" y="3011185"/>
            <a:ext cx="8286071" cy="1341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342900" algn="just">
              <a:lnSpc>
                <a:spcPts val="363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Красивое, экологически чистое место.</a:t>
            </a:r>
          </a:p>
          <a:p>
            <a:pPr indent="-342900" algn="just">
              <a:lnSpc>
                <a:spcPts val="363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Пологий морской берег, с песчаным пляжем. </a:t>
            </a:r>
          </a:p>
          <a:p>
            <a:pPr indent="-342900" algn="just">
              <a:lnSpc>
                <a:spcPts val="363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Мягкий климат.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628" y="1943100"/>
            <a:ext cx="8733354" cy="5676680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3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1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3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8"/>
          <p:cNvSpPr txBox="1"/>
          <p:nvPr/>
        </p:nvSpPr>
        <p:spPr>
          <a:xfrm>
            <a:off x="365417" y="4379193"/>
            <a:ext cx="8286071" cy="6360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5"/>
              </a:lnSpc>
            </a:pPr>
            <a:r>
              <a:rPr lang="ru-RU" sz="2396" dirty="0">
                <a:solidFill>
                  <a:srgbClr val="000000"/>
                </a:solidFill>
                <a:latin typeface="Intro"/>
              </a:rPr>
              <a:t>ИНЖЕНЕРНАЯ 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ИНФРАСТРУКТУРА отсутствует, необходимо строительство:</a:t>
            </a:r>
            <a:endParaRPr lang="ru-RU" sz="2396" dirty="0">
              <a:solidFill>
                <a:srgbClr val="000000"/>
              </a:solidFill>
              <a:latin typeface="Intro"/>
            </a:endParaRPr>
          </a:p>
          <a:p>
            <a:pPr indent="-342900" algn="just" fontAlgn="t">
              <a:lnSpc>
                <a:spcPts val="363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Электроснабжение</a:t>
            </a: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. Строительство линий электропередач низкого напряжения для подключения к существующим подстанциям и обеспечения потребностей курорта.</a:t>
            </a:r>
          </a:p>
          <a:p>
            <a:pPr indent="-342900" algn="just" fontAlgn="t">
              <a:lnSpc>
                <a:spcPts val="363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Водоснабжение/ водоотведение. Создание локальной инфраструктуры водоснабжения и водоотведения (включая очистные сооружения).</a:t>
            </a:r>
          </a:p>
          <a:p>
            <a:pPr indent="-342900" algn="just" fontAlgn="t">
              <a:lnSpc>
                <a:spcPts val="363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Теплоснабжение/газоснабжение</a:t>
            </a: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. Строительство котельной. </a:t>
            </a: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Подключение </a:t>
            </a: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создаваемой котельной к газоснабжению для обеспечения курорта тепловой энергией</a:t>
            </a:r>
            <a:r>
              <a:rPr lang="ru-RU" sz="2400" dirty="0" smtClean="0">
                <a:solidFill>
                  <a:srgbClr val="47A5AD"/>
                </a:solidFill>
                <a:latin typeface="Artegra Sans Condensed"/>
              </a:rPr>
              <a:t>. Запланировано газоснабжение Холмского городского округа до 2025 года.</a:t>
            </a:r>
          </a:p>
          <a:p>
            <a:pPr indent="-342900" algn="just" fontAlgn="t">
              <a:lnSpc>
                <a:spcPts val="363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7A5AD"/>
                </a:solidFill>
                <a:latin typeface="Artegra Sans Condensed"/>
              </a:rPr>
              <a:t>Сети связи</a:t>
            </a:r>
          </a:p>
          <a:p>
            <a:pPr fontAlgn="t"/>
            <a:endParaRPr lang="ru-RU" sz="2496" dirty="0">
              <a:solidFill>
                <a:srgbClr val="47A5AD"/>
              </a:solidFill>
              <a:latin typeface="Artegra Sans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C5F742F6-FB68-0447-BEC1-02A1A52C3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053" y="3178410"/>
            <a:ext cx="1843179" cy="479191"/>
          </a:xfrm>
        </p:spPr>
        <p:txBody>
          <a:bodyPr/>
          <a:lstStyle/>
          <a:p>
            <a:pPr algn="ctr"/>
            <a:r>
              <a:rPr lang="ru-RU" sz="2400" b="1" dirty="0"/>
              <a:t>740</a:t>
            </a:r>
            <a:r>
              <a:rPr lang="en-US" sz="1500" b="1" dirty="0"/>
              <a:t> </a:t>
            </a:r>
            <a:r>
              <a:rPr lang="ru-RU" sz="1500" dirty="0"/>
              <a:t>номеров</a:t>
            </a:r>
            <a:r>
              <a:rPr lang="en-US" sz="1500" dirty="0"/>
              <a:t> </a:t>
            </a:r>
            <a:r>
              <a:rPr lang="ru-RU" sz="1500" dirty="0"/>
              <a:t>в гостиницах и </a:t>
            </a:r>
            <a:r>
              <a:rPr lang="ru-RU" sz="1500" dirty="0" smtClean="0"/>
              <a:t>коттеджах</a:t>
            </a:r>
            <a:endParaRPr lang="ru-RU" sz="1500" dirty="0"/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43154BC2-D9EB-5E44-99DB-8A7F7C3ADB49}"/>
              </a:ext>
            </a:extLst>
          </p:cNvPr>
          <p:cNvSpPr txBox="1">
            <a:spLocks/>
          </p:cNvSpPr>
          <p:nvPr/>
        </p:nvSpPr>
        <p:spPr>
          <a:xfrm>
            <a:off x="2978246" y="3212944"/>
            <a:ext cx="1379404" cy="964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0B3AA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1069119" marR="0" lvl="1" indent="-26728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rgbClr val="354650"/>
              </a:buClr>
              <a:buSzPts val="1800"/>
              <a:buFont typeface="Arial"/>
              <a:buNone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603679" marR="0" lvl="2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2138239" marR="0" lvl="3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–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672799" marR="0" lvl="4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»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207358" marR="0" lvl="5" indent="-26728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None/>
              <a:defRPr sz="1200" b="1" i="0" u="none" strike="noStrike" cap="none">
                <a:solidFill>
                  <a:srgbClr val="20B3AA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741919" marR="0" lvl="6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AutoNum type="arabi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276479" marR="0" lvl="7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AutoNum type="alphaL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811038" marR="0" lvl="8" indent="-400920" algn="l" rtl="0">
              <a:lnSpc>
                <a:spcPct val="110000"/>
              </a:lnSpc>
              <a:spcBef>
                <a:spcPts val="702"/>
              </a:spcBef>
              <a:spcAft>
                <a:spcPts val="702"/>
              </a:spcAft>
              <a:buClr>
                <a:schemeClr val="accent2"/>
              </a:buClr>
              <a:buSzPts val="1800"/>
              <a:buFont typeface="Arial"/>
              <a:buAutoNum type="romanL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algn="ctr"/>
            <a:r>
              <a:rPr lang="ru-RU" sz="1500" dirty="0">
                <a:solidFill>
                  <a:schemeClr val="tx1"/>
                </a:solidFill>
              </a:rPr>
              <a:t>Конференц-залы на </a:t>
            </a:r>
            <a:r>
              <a:rPr lang="ru-RU" sz="2100" b="1" dirty="0">
                <a:solidFill>
                  <a:schemeClr val="tx1"/>
                </a:solidFill>
              </a:rPr>
              <a:t>180</a:t>
            </a:r>
            <a:r>
              <a:rPr lang="ru-RU" sz="1500" dirty="0">
                <a:solidFill>
                  <a:schemeClr val="tx1"/>
                </a:solidFill>
              </a:rPr>
              <a:t> мест</a:t>
            </a: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700F1B0C-01D5-A940-BC0F-694E59BA28B9}"/>
              </a:ext>
            </a:extLst>
          </p:cNvPr>
          <p:cNvSpPr txBox="1">
            <a:spLocks/>
          </p:cNvSpPr>
          <p:nvPr/>
        </p:nvSpPr>
        <p:spPr>
          <a:xfrm>
            <a:off x="4856913" y="3243576"/>
            <a:ext cx="1511655" cy="479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0B3AA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1069119" marR="0" lvl="1" indent="-26728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rgbClr val="354650"/>
              </a:buClr>
              <a:buSzPts val="1800"/>
              <a:buFont typeface="Arial"/>
              <a:buNone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603679" marR="0" lvl="2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2138239" marR="0" lvl="3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–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672799" marR="0" lvl="4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»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207358" marR="0" lvl="5" indent="-26728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None/>
              <a:defRPr sz="1200" b="1" i="0" u="none" strike="noStrike" cap="none">
                <a:solidFill>
                  <a:srgbClr val="20B3AA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741919" marR="0" lvl="6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AutoNum type="arabi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276479" marR="0" lvl="7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AutoNum type="alphaL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811038" marR="0" lvl="8" indent="-400920" algn="l" rtl="0">
              <a:lnSpc>
                <a:spcPct val="110000"/>
              </a:lnSpc>
              <a:spcBef>
                <a:spcPts val="702"/>
              </a:spcBef>
              <a:spcAft>
                <a:spcPts val="702"/>
              </a:spcAft>
              <a:buClr>
                <a:schemeClr val="accent2"/>
              </a:buClr>
              <a:buSzPts val="1800"/>
              <a:buFont typeface="Arial"/>
              <a:buAutoNum type="romanL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algn="ctr"/>
            <a:r>
              <a:rPr lang="ru-RU" sz="1500" dirty="0">
                <a:solidFill>
                  <a:schemeClr val="tx1"/>
                </a:solidFill>
              </a:rPr>
              <a:t>Кафе </a:t>
            </a:r>
          </a:p>
          <a:p>
            <a:pPr algn="ctr"/>
            <a:r>
              <a:rPr lang="ru-RU" sz="1500" dirty="0">
                <a:solidFill>
                  <a:schemeClr val="tx1"/>
                </a:solidFill>
              </a:rPr>
              <a:t>и рестораны</a:t>
            </a:r>
            <a:endParaRPr lang="ru-RU" sz="1350" b="1" dirty="0">
              <a:solidFill>
                <a:schemeClr val="tx1"/>
              </a:solidFill>
            </a:endParaRPr>
          </a:p>
        </p:txBody>
      </p:sp>
      <p:sp>
        <p:nvSpPr>
          <p:cNvPr id="26" name="Text Placeholder 30">
            <a:extLst>
              <a:ext uri="{FF2B5EF4-FFF2-40B4-BE49-F238E27FC236}">
                <a16:creationId xmlns:a16="http://schemas.microsoft.com/office/drawing/2014/main" id="{B1B789F3-FA67-C049-AF1A-4E1DF706867C}"/>
              </a:ext>
            </a:extLst>
          </p:cNvPr>
          <p:cNvSpPr txBox="1">
            <a:spLocks/>
          </p:cNvSpPr>
          <p:nvPr/>
        </p:nvSpPr>
        <p:spPr>
          <a:xfrm>
            <a:off x="4856913" y="5314893"/>
            <a:ext cx="1946944" cy="1249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0B3AA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1069119" marR="0" lvl="1" indent="-26728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rgbClr val="354650"/>
              </a:buClr>
              <a:buSzPts val="1800"/>
              <a:buFont typeface="Arial"/>
              <a:buNone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603679" marR="0" lvl="2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2138239" marR="0" lvl="3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–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672799" marR="0" lvl="4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»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3207358" marR="0" lvl="5" indent="-26728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None/>
              <a:defRPr sz="1200" b="1" i="0" u="none" strike="noStrike" cap="none">
                <a:solidFill>
                  <a:srgbClr val="20B3AA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741919" marR="0" lvl="6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AutoNum type="arabi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4276479" marR="0" lvl="7" indent="-400920" algn="l" rtl="0">
              <a:lnSpc>
                <a:spcPct val="110000"/>
              </a:lnSpc>
              <a:spcBef>
                <a:spcPts val="702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AutoNum type="alphaL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811038" marR="0" lvl="8" indent="-400920" algn="l" rtl="0">
              <a:lnSpc>
                <a:spcPct val="110000"/>
              </a:lnSpc>
              <a:spcBef>
                <a:spcPts val="702"/>
              </a:spcBef>
              <a:spcAft>
                <a:spcPts val="702"/>
              </a:spcAft>
              <a:buClr>
                <a:schemeClr val="accent2"/>
              </a:buClr>
              <a:buSzPts val="1800"/>
              <a:buFont typeface="Arial"/>
              <a:buAutoNum type="romanLcPeriod"/>
              <a:defRPr sz="1200" b="0" i="0" u="none" strike="noStrike" cap="none">
                <a:solidFill>
                  <a:srgbClr val="35465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algn="ctr"/>
            <a:r>
              <a:rPr lang="ru-RU" sz="1500" b="1" dirty="0">
                <a:solidFill>
                  <a:schemeClr val="tx1"/>
                </a:solidFill>
              </a:rPr>
              <a:t>Центр водных развлечений</a:t>
            </a:r>
            <a:r>
              <a:rPr lang="ru-RU" sz="1500" dirty="0">
                <a:solidFill>
                  <a:schemeClr val="tx1"/>
                </a:solidFill>
              </a:rPr>
              <a:t> (бассейн, СПА, водные аттракционы, фитнес)</a:t>
            </a:r>
            <a:endParaRPr lang="ru-RU" sz="1500" b="1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E619EA-5556-214C-802E-2928F4ABA49D}"/>
              </a:ext>
            </a:extLst>
          </p:cNvPr>
          <p:cNvSpPr txBox="1"/>
          <p:nvPr/>
        </p:nvSpPr>
        <p:spPr>
          <a:xfrm>
            <a:off x="483675" y="6751178"/>
            <a:ext cx="61008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20B3AA"/>
                </a:solidFill>
              </a:rPr>
              <a:t>Прочая инфраструктура для отдыха и развлечений</a:t>
            </a:r>
          </a:p>
        </p:txBody>
      </p:sp>
      <p:pic>
        <p:nvPicPr>
          <p:cNvPr id="14" name="Graphic 14" descr="Sleep with solid fill">
            <a:extLst>
              <a:ext uri="{FF2B5EF4-FFF2-40B4-BE49-F238E27FC236}">
                <a16:creationId xmlns:a16="http://schemas.microsoft.com/office/drawing/2014/main" id="{A34076C7-6435-804E-BB5A-AD06ABAC8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9392" y="2242913"/>
            <a:ext cx="869504" cy="869504"/>
          </a:xfrm>
          <a:prstGeom prst="rect">
            <a:avLst/>
          </a:prstGeom>
        </p:spPr>
      </p:pic>
      <p:pic>
        <p:nvPicPr>
          <p:cNvPr id="19" name="Graphic 24" descr="Suburban scene with solid fill">
            <a:extLst>
              <a:ext uri="{FF2B5EF4-FFF2-40B4-BE49-F238E27FC236}">
                <a16:creationId xmlns:a16="http://schemas.microsoft.com/office/drawing/2014/main" id="{2619DA68-C849-9E4B-9E3A-B4C01F8607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7962" y="2309955"/>
            <a:ext cx="716081" cy="716081"/>
          </a:xfrm>
          <a:prstGeom prst="rect">
            <a:avLst/>
          </a:prstGeom>
        </p:spPr>
      </p:pic>
      <p:pic>
        <p:nvPicPr>
          <p:cNvPr id="23" name="Graphic 47" descr="Table setting with solid fill">
            <a:extLst>
              <a:ext uri="{FF2B5EF4-FFF2-40B4-BE49-F238E27FC236}">
                <a16:creationId xmlns:a16="http://schemas.microsoft.com/office/drawing/2014/main" id="{67F2D7C4-F9B9-A248-95BF-B551D3431F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38580" y="2082075"/>
            <a:ext cx="1148321" cy="1148321"/>
          </a:xfrm>
          <a:prstGeom prst="rect">
            <a:avLst/>
          </a:prstGeom>
        </p:spPr>
      </p:pic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94DE9DEA-BDB2-8B4C-A8E1-565C120F9D1E}"/>
              </a:ext>
            </a:extLst>
          </p:cNvPr>
          <p:cNvSpPr txBox="1">
            <a:spLocks/>
          </p:cNvSpPr>
          <p:nvPr/>
        </p:nvSpPr>
        <p:spPr>
          <a:xfrm>
            <a:off x="964718" y="7163620"/>
            <a:ext cx="5125635" cy="1269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10000"/>
              </a:lnSpc>
              <a:buClr>
                <a:srgbClr val="20B3AA"/>
              </a:buClr>
              <a:buSzPts val="1800"/>
              <a:buNone/>
              <a:defRPr sz="674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1pPr>
            <a:lvl2pPr marL="1069119" indent="-267280">
              <a:lnSpc>
                <a:spcPct val="110000"/>
              </a:lnSpc>
              <a:spcBef>
                <a:spcPts val="702"/>
              </a:spcBef>
              <a:buClr>
                <a:srgbClr val="354650"/>
              </a:buClr>
              <a:buSzPts val="1800"/>
              <a:buNone/>
              <a:defRPr sz="1200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2pPr>
            <a:lvl3pPr marL="1603679" indent="-400920">
              <a:lnSpc>
                <a:spcPct val="110000"/>
              </a:lnSpc>
              <a:spcBef>
                <a:spcPts val="702"/>
              </a:spcBef>
              <a:buClr>
                <a:schemeClr val="accent2"/>
              </a:buClr>
              <a:buSzPts val="1800"/>
              <a:buChar char="•"/>
              <a:defRPr sz="1200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3pPr>
            <a:lvl4pPr marL="2138239" indent="-400920">
              <a:lnSpc>
                <a:spcPct val="110000"/>
              </a:lnSpc>
              <a:spcBef>
                <a:spcPts val="702"/>
              </a:spcBef>
              <a:buClr>
                <a:schemeClr val="accent2"/>
              </a:buClr>
              <a:buSzPts val="1800"/>
              <a:buChar char="–"/>
              <a:defRPr sz="1200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4pPr>
            <a:lvl5pPr marL="2672799" indent="-400920">
              <a:lnSpc>
                <a:spcPct val="110000"/>
              </a:lnSpc>
              <a:spcBef>
                <a:spcPts val="702"/>
              </a:spcBef>
              <a:buClr>
                <a:schemeClr val="accent2"/>
              </a:buClr>
              <a:buSzPts val="1800"/>
              <a:buChar char="»"/>
              <a:defRPr sz="1200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5pPr>
            <a:lvl6pPr marL="3207358" indent="-267280">
              <a:lnSpc>
                <a:spcPct val="110000"/>
              </a:lnSpc>
              <a:spcBef>
                <a:spcPts val="702"/>
              </a:spcBef>
              <a:buClr>
                <a:schemeClr val="accent5"/>
              </a:buClr>
              <a:buSzPts val="1800"/>
              <a:buNone/>
              <a:defRPr sz="1200" b="1">
                <a:solidFill>
                  <a:srgbClr val="20B3AA"/>
                </a:solidFill>
                <a:latin typeface="Tahoma"/>
                <a:ea typeface="Tahoma"/>
                <a:cs typeface="Tahoma"/>
              </a:defRPr>
            </a:lvl6pPr>
            <a:lvl7pPr marL="3741919" indent="-400920">
              <a:lnSpc>
                <a:spcPct val="110000"/>
              </a:lnSpc>
              <a:spcBef>
                <a:spcPts val="702"/>
              </a:spcBef>
              <a:buClr>
                <a:schemeClr val="accent2"/>
              </a:buClr>
              <a:buSzPts val="1800"/>
              <a:buAutoNum type="arabicPeriod"/>
              <a:defRPr sz="1200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7pPr>
            <a:lvl8pPr marL="4276479" indent="-400920">
              <a:lnSpc>
                <a:spcPct val="110000"/>
              </a:lnSpc>
              <a:spcBef>
                <a:spcPts val="702"/>
              </a:spcBef>
              <a:buClr>
                <a:schemeClr val="accent2"/>
              </a:buClr>
              <a:buSzPts val="1800"/>
              <a:buAutoNum type="alphaLcPeriod"/>
              <a:defRPr sz="1200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8pPr>
            <a:lvl9pPr marL="4811038" indent="-400920">
              <a:lnSpc>
                <a:spcPct val="110000"/>
              </a:lnSpc>
              <a:spcBef>
                <a:spcPts val="702"/>
              </a:spcBef>
              <a:spcAft>
                <a:spcPts val="702"/>
              </a:spcAft>
              <a:buClr>
                <a:schemeClr val="accent2"/>
              </a:buClr>
              <a:buSzPts val="1800"/>
              <a:buAutoNum type="romanLcPeriod"/>
              <a:defRPr sz="1200">
                <a:solidFill>
                  <a:srgbClr val="354650"/>
                </a:solidFill>
                <a:latin typeface="Tahoma"/>
                <a:ea typeface="Tahoma"/>
                <a:cs typeface="Tahoma"/>
              </a:defRPr>
            </a:lvl9pPr>
          </a:lstStyle>
          <a:p>
            <a:pPr algn="ctr"/>
            <a:r>
              <a:rPr lang="ru-RU" sz="1500" dirty="0">
                <a:solidFill>
                  <a:schemeClr val="tx1"/>
                </a:solidFill>
              </a:rPr>
              <a:t>• Открытые универсальные площадки • </a:t>
            </a:r>
            <a:r>
              <a:rPr lang="ru-RU" sz="1500" dirty="0" err="1">
                <a:solidFill>
                  <a:schemeClr val="tx1"/>
                </a:solidFill>
              </a:rPr>
              <a:t>WorkOut</a:t>
            </a:r>
            <a:r>
              <a:rPr lang="ru-RU" sz="1500" dirty="0">
                <a:solidFill>
                  <a:schemeClr val="tx1"/>
                </a:solidFill>
              </a:rPr>
              <a:t> • Площадки для занятий йогой • Вело- беговые дорожки, терренкур • Пункт проката спортивного инвентаря • Веревочный парк • Полоса препятствий • Торговая галерея / рынок • Кемпинг / Палаточный городок •</a:t>
            </a:r>
          </a:p>
        </p:txBody>
      </p:sp>
      <p:pic>
        <p:nvPicPr>
          <p:cNvPr id="2" name="Graphic 1" descr="Homeopathy with solid fill">
            <a:extLst>
              <a:ext uri="{FF2B5EF4-FFF2-40B4-BE49-F238E27FC236}">
                <a16:creationId xmlns:a16="http://schemas.microsoft.com/office/drawing/2014/main" id="{5065DFB6-8A16-6A09-CE56-D60E69D1E1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64189" y="4424722"/>
            <a:ext cx="866195" cy="8661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AEAE5B-E1DE-8719-4CF0-FE9C8CF6D82E}"/>
              </a:ext>
            </a:extLst>
          </p:cNvPr>
          <p:cNvSpPr txBox="1"/>
          <p:nvPr/>
        </p:nvSpPr>
        <p:spPr>
          <a:xfrm>
            <a:off x="2891388" y="5314893"/>
            <a:ext cx="16646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buClr>
                <a:srgbClr val="20B3AA"/>
              </a:buClr>
              <a:buSzPts val="1800"/>
            </a:pPr>
            <a:r>
              <a:rPr lang="ru-RU" sz="1500" dirty="0">
                <a:latin typeface="Tahoma"/>
                <a:ea typeface="Tahoma"/>
                <a:cs typeface="Tahoma"/>
                <a:sym typeface="Tahoma"/>
              </a:rPr>
              <a:t>Детский игровой клуб </a:t>
            </a:r>
            <a:r>
              <a:rPr lang="ru-RU" sz="1500" dirty="0"/>
              <a:t>• </a:t>
            </a:r>
            <a:r>
              <a:rPr lang="ru-RU" sz="1500" dirty="0">
                <a:latin typeface="Tahoma"/>
                <a:ea typeface="Tahoma"/>
                <a:cs typeface="Tahoma"/>
                <a:sym typeface="Tahoma"/>
              </a:rPr>
              <a:t>интерактивный музей</a:t>
            </a:r>
          </a:p>
        </p:txBody>
      </p:sp>
      <p:pic>
        <p:nvPicPr>
          <p:cNvPr id="11" name="Graphic 10" descr="Playbook with solid fill">
            <a:extLst>
              <a:ext uri="{FF2B5EF4-FFF2-40B4-BE49-F238E27FC236}">
                <a16:creationId xmlns:a16="http://schemas.microsoft.com/office/drawing/2014/main" id="{A825D999-4EC0-F4C6-D4D9-EA660EE94A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81573" y="4464228"/>
            <a:ext cx="748825" cy="748825"/>
          </a:xfrm>
          <a:prstGeom prst="rect">
            <a:avLst/>
          </a:prstGeom>
        </p:spPr>
      </p:pic>
      <p:pic>
        <p:nvPicPr>
          <p:cNvPr id="28" name="Graphic 27" descr="Children with solid fill">
            <a:extLst>
              <a:ext uri="{FF2B5EF4-FFF2-40B4-BE49-F238E27FC236}">
                <a16:creationId xmlns:a16="http://schemas.microsoft.com/office/drawing/2014/main" id="{989F7792-7DA2-2FA1-466C-695C6853DE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678987" y="4527343"/>
            <a:ext cx="685711" cy="685711"/>
          </a:xfrm>
          <a:prstGeom prst="rect">
            <a:avLst/>
          </a:prstGeom>
        </p:spPr>
      </p:pic>
      <p:pic>
        <p:nvPicPr>
          <p:cNvPr id="1028" name="Picture 4" descr="spa Symbol">
            <a:extLst>
              <a:ext uri="{FF2B5EF4-FFF2-40B4-BE49-F238E27FC236}">
                <a16:creationId xmlns:a16="http://schemas.microsoft.com/office/drawing/2014/main" id="{5C14C193-396D-18C2-02D9-9FDE53E0B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54" y="4470814"/>
            <a:ext cx="706591" cy="70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ommer, Ferien, schwimmen, pool, Wasser, Treppe Symbol">
            <a:extLst>
              <a:ext uri="{FF2B5EF4-FFF2-40B4-BE49-F238E27FC236}">
                <a16:creationId xmlns:a16="http://schemas.microsoft.com/office/drawing/2014/main" id="{25AD64C4-3550-B004-4775-1A762D9B1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488" y="4490291"/>
            <a:ext cx="748826" cy="74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5EAE28B8-29B7-5BB5-B654-8BB4678D1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45" y="2207858"/>
            <a:ext cx="1112803" cy="96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8F0160-91CF-12B9-778C-922ED0951924}"/>
              </a:ext>
            </a:extLst>
          </p:cNvPr>
          <p:cNvSpPr txBox="1"/>
          <p:nvPr/>
        </p:nvSpPr>
        <p:spPr>
          <a:xfrm>
            <a:off x="616571" y="5279445"/>
            <a:ext cx="18431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buClr>
                <a:srgbClr val="20B3AA"/>
              </a:buClr>
              <a:buSzPts val="1800"/>
            </a:pPr>
            <a:r>
              <a:rPr lang="ru-RU" sz="1500" b="1" dirty="0">
                <a:latin typeface="Tahoma"/>
                <a:ea typeface="Tahoma"/>
                <a:cs typeface="Tahoma"/>
              </a:rPr>
              <a:t>Термальные </a:t>
            </a:r>
            <a:r>
              <a:rPr lang="ru-RU" sz="1500" b="1" dirty="0" smtClean="0">
                <a:latin typeface="Tahoma"/>
                <a:ea typeface="Tahoma"/>
                <a:cs typeface="Tahoma"/>
              </a:rPr>
              <a:t>бассейны </a:t>
            </a:r>
            <a:r>
              <a:rPr lang="ru-RU" sz="1500" dirty="0" smtClean="0">
                <a:latin typeface="Tahoma"/>
                <a:ea typeface="Tahoma"/>
                <a:cs typeface="Tahoma"/>
              </a:rPr>
              <a:t>•</a:t>
            </a:r>
            <a:r>
              <a:rPr lang="en-US" sz="1500" dirty="0" smtClean="0">
                <a:latin typeface="Tahoma"/>
                <a:ea typeface="Tahoma"/>
                <a:cs typeface="Tahoma"/>
              </a:rPr>
              <a:t> </a:t>
            </a:r>
            <a:r>
              <a:rPr lang="ru-RU" sz="1500" dirty="0" smtClean="0">
                <a:latin typeface="Tahoma"/>
                <a:ea typeface="Tahoma"/>
                <a:cs typeface="Tahoma"/>
                <a:sym typeface="Tahoma"/>
              </a:rPr>
              <a:t>Банный </a:t>
            </a:r>
            <a:r>
              <a:rPr lang="ru-RU" sz="1500" dirty="0">
                <a:latin typeface="Tahoma"/>
                <a:ea typeface="Tahoma"/>
                <a:cs typeface="Tahoma"/>
                <a:sym typeface="Tahoma"/>
              </a:rPr>
              <a:t>комплекс</a:t>
            </a:r>
            <a:r>
              <a:rPr lang="en-US" sz="150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ru-RU" sz="1500" dirty="0">
                <a:latin typeface="Tahoma"/>
                <a:ea typeface="Tahoma"/>
                <a:cs typeface="Tahoma"/>
              </a:rPr>
              <a:t>• </a:t>
            </a:r>
            <a:r>
              <a:rPr lang="en-US" sz="1500" b="1" dirty="0">
                <a:latin typeface="Tahoma"/>
                <a:ea typeface="Tahoma"/>
                <a:cs typeface="Tahoma"/>
              </a:rPr>
              <a:t>Medical SPA</a:t>
            </a:r>
            <a:endParaRPr lang="ru-RU" sz="1500" b="1" dirty="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5" name="Graphic 4" descr="Doctor female with solid fill">
            <a:extLst>
              <a:ext uri="{FF2B5EF4-FFF2-40B4-BE49-F238E27FC236}">
                <a16:creationId xmlns:a16="http://schemas.microsoft.com/office/drawing/2014/main" id="{28BA007D-475A-549B-6BFE-CFEDFEF787C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10560" y="4424722"/>
            <a:ext cx="790394" cy="790394"/>
          </a:xfrm>
          <a:prstGeom prst="rect">
            <a:avLst/>
          </a:prstGeom>
        </p:spPr>
      </p:pic>
      <p:sp>
        <p:nvSpPr>
          <p:cNvPr id="35" name="Google Shape;391;p51">
            <a:extLst>
              <a:ext uri="{FF2B5EF4-FFF2-40B4-BE49-F238E27FC236}">
                <a16:creationId xmlns:a16="http://schemas.microsoft.com/office/drawing/2014/main" id="{27A56F9A-50F0-EB45-8F94-67A25E152692}"/>
              </a:ext>
            </a:extLst>
          </p:cNvPr>
          <p:cNvSpPr/>
          <p:nvPr/>
        </p:nvSpPr>
        <p:spPr>
          <a:xfrm>
            <a:off x="717852" y="1584314"/>
            <a:ext cx="2014559" cy="68570"/>
          </a:xfrm>
          <a:custGeom>
            <a:avLst/>
            <a:gdLst/>
            <a:ahLst/>
            <a:cxnLst/>
            <a:rect l="l" t="t" r="r" b="b"/>
            <a:pathLst>
              <a:path w="3463290" h="92075" extrusionOk="0">
                <a:moveTo>
                  <a:pt x="3463201" y="0"/>
                </a:moveTo>
                <a:lnTo>
                  <a:pt x="0" y="0"/>
                </a:lnTo>
                <a:lnTo>
                  <a:pt x="0" y="91490"/>
                </a:lnTo>
                <a:lnTo>
                  <a:pt x="3463201" y="91490"/>
                </a:lnTo>
                <a:lnTo>
                  <a:pt x="3463201" y="0"/>
                </a:lnTo>
                <a:close/>
              </a:path>
            </a:pathLst>
          </a:custGeom>
          <a:solidFill>
            <a:srgbClr val="20B2A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800"/>
            </a:pPr>
            <a:endParaRPr sz="27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7" name="TextBox 4"/>
          <p:cNvSpPr txBox="1">
            <a:spLocks noGrp="1"/>
          </p:cNvSpPr>
          <p:nvPr>
            <p:ph type="title"/>
          </p:nvPr>
        </p:nvSpPr>
        <p:spPr>
          <a:xfrm>
            <a:off x="616572" y="585307"/>
            <a:ext cx="9914904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ПАРАМЕТРЫ ПРОЕКТА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4" r="55733"/>
          <a:stretch/>
        </p:blipFill>
        <p:spPr>
          <a:xfrm>
            <a:off x="7450912" y="1776710"/>
            <a:ext cx="4360505" cy="71452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378" y="2656235"/>
            <a:ext cx="5441203" cy="4523604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/>
          </p:cNvPicPr>
          <p:nvPr/>
        </p:nvPicPr>
        <p:blipFill>
          <a:blip r:embed="rId23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25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30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17852" y="8433198"/>
            <a:ext cx="63687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Транспортная удаленность</a:t>
            </a:r>
          </a:p>
          <a:p>
            <a:r>
              <a:rPr lang="ru-RU" dirty="0" smtClean="0"/>
              <a:t>         </a:t>
            </a:r>
            <a:r>
              <a:rPr lang="ru-RU" sz="1500" dirty="0" smtClean="0">
                <a:latin typeface="Tahoma"/>
                <a:ea typeface="Tahoma"/>
                <a:cs typeface="Tahoma"/>
              </a:rPr>
              <a:t>от </a:t>
            </a:r>
            <a:r>
              <a:rPr lang="ru-RU" sz="1500" dirty="0">
                <a:latin typeface="Tahoma"/>
                <a:ea typeface="Tahoma"/>
                <a:cs typeface="Tahoma"/>
              </a:rPr>
              <a:t>аэропорта до </a:t>
            </a:r>
            <a:r>
              <a:rPr lang="ru-RU" sz="1500" dirty="0" smtClean="0">
                <a:latin typeface="Tahoma"/>
                <a:ea typeface="Tahoma"/>
                <a:cs typeface="Tahoma"/>
              </a:rPr>
              <a:t>г. Холмск – 97 км.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 </a:t>
            </a:r>
            <a:r>
              <a:rPr lang="ru-RU" sz="1500" dirty="0" smtClean="0">
                <a:latin typeface="Tahoma"/>
                <a:ea typeface="Tahoma"/>
                <a:cs typeface="Tahoma"/>
              </a:rPr>
              <a:t>       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 </a:t>
            </a:r>
            <a:r>
              <a:rPr lang="ru-RU" sz="1500" dirty="0" smtClean="0">
                <a:latin typeface="Tahoma"/>
                <a:ea typeface="Tahoma"/>
                <a:cs typeface="Tahoma"/>
              </a:rPr>
              <a:t>       от Южно-Сахалинск до г. Холмск – 94 км.  </a:t>
            </a:r>
            <a:endParaRPr lang="ru-RU" sz="1500" dirty="0">
              <a:latin typeface="Tahoma"/>
              <a:ea typeface="Tahoma"/>
              <a:cs typeface="Tahoma"/>
            </a:endParaRPr>
          </a:p>
        </p:txBody>
      </p:sp>
      <p:sp>
        <p:nvSpPr>
          <p:cNvPr id="33" name="object 3"/>
          <p:cNvSpPr/>
          <p:nvPr/>
        </p:nvSpPr>
        <p:spPr>
          <a:xfrm>
            <a:off x="803354" y="8755895"/>
            <a:ext cx="400618" cy="24223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4" name="object 5"/>
          <p:cNvSpPr/>
          <p:nvPr/>
        </p:nvSpPr>
        <p:spPr>
          <a:xfrm>
            <a:off x="765016" y="9216830"/>
            <a:ext cx="498255" cy="30414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653174" y="3190713"/>
            <a:ext cx="4005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0B3AA"/>
                </a:solidFill>
              </a:rPr>
              <a:t>(</a:t>
            </a:r>
            <a:r>
              <a:rPr lang="ru-RU" sz="1400" b="1" dirty="0" smtClean="0">
                <a:solidFill>
                  <a:srgbClr val="20B3AA"/>
                </a:solidFill>
              </a:rPr>
              <a:t>Номера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rgbClr val="20B3AA"/>
                </a:solidFill>
              </a:rPr>
              <a:t>разного класса от эконома до </a:t>
            </a:r>
            <a:r>
              <a:rPr lang="ru-RU" sz="1400" b="1" dirty="0" smtClean="0">
                <a:solidFill>
                  <a:srgbClr val="20B3AA"/>
                </a:solidFill>
              </a:rPr>
              <a:t>люкса)</a:t>
            </a:r>
            <a:endParaRPr lang="ru-RU" sz="1400" b="1" dirty="0">
              <a:solidFill>
                <a:srgbClr val="20B3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89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1776710"/>
            <a:ext cx="9323173" cy="418576"/>
          </a:xfrm>
        </p:spPr>
        <p:txBody>
          <a:bodyPr/>
          <a:lstStyle/>
          <a:p>
            <a:r>
              <a:rPr lang="ru-RU" sz="3200" dirty="0">
                <a:solidFill>
                  <a:srgbClr val="47A5AD"/>
                </a:solidFill>
                <a:latin typeface="Intro" panose="02000000000000000000" charset="0"/>
                <a:ea typeface="+mn-ea"/>
                <a:cs typeface="+mn-cs"/>
              </a:rPr>
              <a:t>Объемно-пространственные решения</a:t>
            </a: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9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1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l="19015" t="34285" r="57429" b="6726"/>
          <a:stretch/>
        </p:blipFill>
        <p:spPr>
          <a:xfrm>
            <a:off x="304800" y="2705100"/>
            <a:ext cx="7037173" cy="698770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1" y="2734962"/>
            <a:ext cx="10018448" cy="644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96">
            <a:extLst>
              <a:ext uri="{FF2B5EF4-FFF2-40B4-BE49-F238E27FC236}">
                <a16:creationId xmlns:a16="http://schemas.microsoft.com/office/drawing/2014/main" id="{4EE0E588-1C1D-926E-F0CD-8895A8A988C4}"/>
              </a:ext>
            </a:extLst>
          </p:cNvPr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7516"/>
            <a:ext cx="18280484" cy="10287000"/>
          </a:xfrm>
          <a:prstGeom prst="rect">
            <a:avLst/>
          </a:prstGeom>
          <a:noFill/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B244FE5-AFD9-549F-F213-F4D4F903B41F}"/>
              </a:ext>
            </a:extLst>
          </p:cNvPr>
          <p:cNvSpPr/>
          <p:nvPr/>
        </p:nvSpPr>
        <p:spPr>
          <a:xfrm>
            <a:off x="11089821" y="5905499"/>
            <a:ext cx="6527848" cy="48985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F460DD-F02D-FDF2-5BDC-00B736FBEBB0}"/>
              </a:ext>
            </a:extLst>
          </p:cNvPr>
          <p:cNvSpPr/>
          <p:nvPr/>
        </p:nvSpPr>
        <p:spPr>
          <a:xfrm>
            <a:off x="11089821" y="5372673"/>
            <a:ext cx="6527848" cy="48985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E6EE3AA-37E7-8063-BCAD-875D5287158A}"/>
              </a:ext>
            </a:extLst>
          </p:cNvPr>
          <p:cNvSpPr/>
          <p:nvPr/>
        </p:nvSpPr>
        <p:spPr>
          <a:xfrm flipV="1">
            <a:off x="9367442" y="8446739"/>
            <a:ext cx="8250227" cy="48985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D65E86C-4CA3-48E8-F66A-17DBA50919D0}"/>
              </a:ext>
            </a:extLst>
          </p:cNvPr>
          <p:cNvSpPr/>
          <p:nvPr/>
        </p:nvSpPr>
        <p:spPr>
          <a:xfrm>
            <a:off x="11089821" y="3592570"/>
            <a:ext cx="6527848" cy="48985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F1A5FA-7644-62C3-20A4-C6FFD866A479}"/>
              </a:ext>
            </a:extLst>
          </p:cNvPr>
          <p:cNvSpPr/>
          <p:nvPr/>
        </p:nvSpPr>
        <p:spPr>
          <a:xfrm>
            <a:off x="11089821" y="2475352"/>
            <a:ext cx="6527848" cy="48985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08645A8-B966-DE17-895F-49EEB7562BFE}"/>
              </a:ext>
            </a:extLst>
          </p:cNvPr>
          <p:cNvSpPr/>
          <p:nvPr/>
        </p:nvSpPr>
        <p:spPr>
          <a:xfrm>
            <a:off x="9539323" y="6863838"/>
            <a:ext cx="8078346" cy="60619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9AEA638-D9FF-279E-A3D9-77E820C18B39}"/>
              </a:ext>
            </a:extLst>
          </p:cNvPr>
          <p:cNvSpPr/>
          <p:nvPr/>
        </p:nvSpPr>
        <p:spPr>
          <a:xfrm>
            <a:off x="8542421" y="7558522"/>
            <a:ext cx="9058060" cy="353095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E9F8AC7-A0C1-1C2F-8A8D-9173EF24C43E}"/>
              </a:ext>
            </a:extLst>
          </p:cNvPr>
          <p:cNvSpPr/>
          <p:nvPr/>
        </p:nvSpPr>
        <p:spPr>
          <a:xfrm>
            <a:off x="9367443" y="1375037"/>
            <a:ext cx="8233038" cy="2801640"/>
          </a:xfrm>
          <a:custGeom>
            <a:avLst/>
            <a:gdLst>
              <a:gd name="connsiteX0" fmla="*/ 0 w 7742728"/>
              <a:gd name="connsiteY0" fmla="*/ 2614864 h 2614864"/>
              <a:gd name="connsiteX1" fmla="*/ 0 w 7742728"/>
              <a:gd name="connsiteY1" fmla="*/ 0 h 2614864"/>
              <a:gd name="connsiteX2" fmla="*/ 7684169 w 7742728"/>
              <a:gd name="connsiteY2" fmla="*/ 0 h 2614864"/>
              <a:gd name="connsiteX3" fmla="*/ 7652085 w 7742728"/>
              <a:gd name="connsiteY3" fmla="*/ 529390 h 2614864"/>
              <a:gd name="connsiteX0" fmla="*/ 0 w 7684169"/>
              <a:gd name="connsiteY0" fmla="*/ 2614864 h 2614864"/>
              <a:gd name="connsiteX1" fmla="*/ 0 w 7684169"/>
              <a:gd name="connsiteY1" fmla="*/ 0 h 2614864"/>
              <a:gd name="connsiteX2" fmla="*/ 7684169 w 7684169"/>
              <a:gd name="connsiteY2" fmla="*/ 0 h 2614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84169" h="2614864">
                <a:moveTo>
                  <a:pt x="0" y="2614864"/>
                </a:moveTo>
                <a:lnTo>
                  <a:pt x="0" y="0"/>
                </a:lnTo>
                <a:lnTo>
                  <a:pt x="7684169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859D86-AC4E-CA3E-2A27-4283674990D4}"/>
              </a:ext>
            </a:extLst>
          </p:cNvPr>
          <p:cNvSpPr txBox="1"/>
          <p:nvPr/>
        </p:nvSpPr>
        <p:spPr bwMode="auto">
          <a:xfrm>
            <a:off x="11543268" y="987017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ДОСУГОВЫЙ ЦЕНТР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1906E6-F9DF-11E3-A783-9945DD0C7B0C}"/>
              </a:ext>
            </a:extLst>
          </p:cNvPr>
          <p:cNvSpPr txBox="1"/>
          <p:nvPr/>
        </p:nvSpPr>
        <p:spPr bwMode="auto">
          <a:xfrm>
            <a:off x="11526080" y="2069075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ЭКО-ТРОПА, АРТ-ПАРК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4C6DC2-9B78-70A3-910D-7B8B19AE901F}"/>
              </a:ext>
            </a:extLst>
          </p:cNvPr>
          <p:cNvSpPr txBox="1"/>
          <p:nvPr/>
        </p:nvSpPr>
        <p:spPr bwMode="auto">
          <a:xfrm>
            <a:off x="11526080" y="3205894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НАБЕРЕЖНАЯ, ПРОМЕНАД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A9DBA6-34E6-1149-CFF9-2D4FF47E3A93}"/>
              </a:ext>
            </a:extLst>
          </p:cNvPr>
          <p:cNvSpPr txBox="1"/>
          <p:nvPr/>
        </p:nvSpPr>
        <p:spPr bwMode="auto">
          <a:xfrm>
            <a:off x="11526080" y="4994787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ПОНТОНЫ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FDED66-E2A5-D6D0-3764-A21931FB2481}"/>
              </a:ext>
            </a:extLst>
          </p:cNvPr>
          <p:cNvSpPr txBox="1"/>
          <p:nvPr/>
        </p:nvSpPr>
        <p:spPr bwMode="auto">
          <a:xfrm>
            <a:off x="11526080" y="5533953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ПРИЧАЛ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A43C3F-D913-E0F1-2969-286840DD2EA1}"/>
              </a:ext>
            </a:extLst>
          </p:cNvPr>
          <p:cNvSpPr txBox="1"/>
          <p:nvPr/>
        </p:nvSpPr>
        <p:spPr bwMode="auto">
          <a:xfrm>
            <a:off x="11526080" y="6476464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ДАЙВИНГ-ЦЕНТР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979CF2-6A0F-EF4B-7683-E68C76B37FFD}"/>
              </a:ext>
            </a:extLst>
          </p:cNvPr>
          <p:cNvSpPr txBox="1"/>
          <p:nvPr/>
        </p:nvSpPr>
        <p:spPr bwMode="auto">
          <a:xfrm>
            <a:off x="11526080" y="7194978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КАФЕ, РЕСТОРАНЫ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E82CF0-8655-7045-04CF-5E46EA822A75}"/>
              </a:ext>
            </a:extLst>
          </p:cNvPr>
          <p:cNvSpPr txBox="1"/>
          <p:nvPr/>
        </p:nvSpPr>
        <p:spPr bwMode="auto">
          <a:xfrm>
            <a:off x="11526080" y="8086887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ПЛЯЖ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E9A83C5-BCEA-1A7A-2B74-69C776E67530}"/>
              </a:ext>
            </a:extLst>
          </p:cNvPr>
          <p:cNvSpPr/>
          <p:nvPr/>
        </p:nvSpPr>
        <p:spPr>
          <a:xfrm>
            <a:off x="9762767" y="4881198"/>
            <a:ext cx="7854902" cy="48985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1B34BB-C109-0362-7C09-9400EAD2AB4D}"/>
              </a:ext>
            </a:extLst>
          </p:cNvPr>
          <p:cNvSpPr txBox="1"/>
          <p:nvPr/>
        </p:nvSpPr>
        <p:spPr bwMode="auto">
          <a:xfrm>
            <a:off x="11526080" y="4494521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СОБЫТИЙНАЯ ПЛОЩАДЬ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70CE0E-E192-17A0-0628-AF397040E52C}"/>
              </a:ext>
            </a:extLst>
          </p:cNvPr>
          <p:cNvSpPr/>
          <p:nvPr/>
        </p:nvSpPr>
        <p:spPr>
          <a:xfrm>
            <a:off x="7476767" y="4335445"/>
            <a:ext cx="10140902" cy="148060"/>
          </a:xfrm>
          <a:custGeom>
            <a:avLst/>
            <a:gdLst>
              <a:gd name="connsiteX0" fmla="*/ 0 w 4699000"/>
              <a:gd name="connsiteY0" fmla="*/ 0 h 0"/>
              <a:gd name="connsiteX1" fmla="*/ 4699000 w 4699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9000">
                <a:moveTo>
                  <a:pt x="0" y="0"/>
                </a:moveTo>
                <a:lnTo>
                  <a:pt x="4699000" y="0"/>
                </a:lnTo>
              </a:path>
            </a:pathLst>
          </a:custGeom>
          <a:noFill/>
          <a:ln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7E3A5D-A86C-7FF5-9BB7-1EA6AD1E06BA}"/>
              </a:ext>
            </a:extLst>
          </p:cNvPr>
          <p:cNvSpPr txBox="1"/>
          <p:nvPr/>
        </p:nvSpPr>
        <p:spPr bwMode="auto">
          <a:xfrm>
            <a:off x="11526080" y="3944717"/>
            <a:ext cx="6236394" cy="441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2113">
              <a:defRPr/>
            </a:pPr>
            <a:r>
              <a:rPr lang="ru-RU" sz="2268" dirty="0">
                <a:latin typeface="Open Sans" pitchFamily="34" charset="0"/>
              </a:rPr>
              <a:t>ГОСТИНИЧНЫЙ КОМПЛЕКС</a:t>
            </a:r>
          </a:p>
        </p:txBody>
      </p:sp>
      <p:pic>
        <p:nvPicPr>
          <p:cNvPr id="34" name="Picture 1134">
            <a:extLst>
              <a:ext uri="{FF2B5EF4-FFF2-40B4-BE49-F238E27FC236}">
                <a16:creationId xmlns:a16="http://schemas.microsoft.com/office/drawing/2014/main" id="{A88CFB07-B08F-4403-2A5A-580A1B4183B8}"/>
              </a:ext>
            </a:extLst>
          </p:cNvPr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7455" y="-17968"/>
            <a:ext cx="8794569" cy="49475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64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15172" y="1102242"/>
            <a:ext cx="10984049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 dirty="0" err="1">
                <a:solidFill>
                  <a:srgbClr val="47A5AD"/>
                </a:solidFill>
                <a:latin typeface="Artegra Sans Condensed"/>
              </a:rPr>
              <a:t>Кадастровый</a:t>
            </a:r>
            <a:r>
              <a:rPr lang="en-US" sz="2499" dirty="0">
                <a:solidFill>
                  <a:srgbClr val="47A5AD"/>
                </a:solidFill>
                <a:latin typeface="Artegra Sans Condensed"/>
              </a:rPr>
              <a:t> </a:t>
            </a:r>
            <a:r>
              <a:rPr lang="en-US" sz="2499" dirty="0" err="1">
                <a:solidFill>
                  <a:srgbClr val="47A5AD"/>
                </a:solidFill>
                <a:latin typeface="Artegra Sans Condensed"/>
              </a:rPr>
              <a:t>номер</a:t>
            </a:r>
            <a:r>
              <a:rPr lang="en-US" sz="2499" dirty="0">
                <a:solidFill>
                  <a:srgbClr val="47A5AD"/>
                </a:solidFill>
                <a:latin typeface="Artegra Sans Condensed"/>
              </a:rPr>
              <a:t>: 65:08:0000031:990</a:t>
            </a:r>
          </a:p>
          <a:p>
            <a:pPr algn="just">
              <a:lnSpc>
                <a:spcPts val="3499"/>
              </a:lnSpc>
            </a:pPr>
            <a:r>
              <a:rPr lang="en-US" sz="2499" dirty="0" err="1">
                <a:solidFill>
                  <a:srgbClr val="47A5AD"/>
                </a:solidFill>
                <a:latin typeface="Artegra Sans Condensed"/>
              </a:rPr>
              <a:t>Площадь</a:t>
            </a:r>
            <a:r>
              <a:rPr lang="en-US" sz="2499" dirty="0">
                <a:solidFill>
                  <a:srgbClr val="47A5AD"/>
                </a:solidFill>
                <a:latin typeface="Artegra Sans Condensed"/>
              </a:rPr>
              <a:t>: </a:t>
            </a:r>
            <a:r>
              <a:rPr lang="ru-RU" sz="2499" dirty="0">
                <a:solidFill>
                  <a:srgbClr val="47A5AD"/>
                </a:solidFill>
                <a:latin typeface="Artegra Sans Condensed"/>
              </a:rPr>
              <a:t>5,8 </a:t>
            </a:r>
            <a:r>
              <a:rPr lang="ru-RU" sz="2499" dirty="0" smtClean="0">
                <a:solidFill>
                  <a:srgbClr val="47A5AD"/>
                </a:solidFill>
                <a:latin typeface="Artegra Sans Condensed"/>
              </a:rPr>
              <a:t>Га</a:t>
            </a:r>
          </a:p>
          <a:p>
            <a:pPr algn="just">
              <a:lnSpc>
                <a:spcPts val="3499"/>
              </a:lnSpc>
            </a:pPr>
            <a:r>
              <a:rPr lang="ru-RU" sz="2499" dirty="0" smtClean="0">
                <a:solidFill>
                  <a:srgbClr val="47A5AD"/>
                </a:solidFill>
                <a:latin typeface="Artegra Sans Condensed"/>
              </a:rPr>
              <a:t>Вид разрешенного использования: запас</a:t>
            </a:r>
          </a:p>
          <a:p>
            <a:pPr algn="just">
              <a:lnSpc>
                <a:spcPts val="3499"/>
              </a:lnSpc>
            </a:pPr>
            <a:r>
              <a:rPr lang="ru-RU" sz="2499" dirty="0" smtClean="0">
                <a:solidFill>
                  <a:srgbClr val="47A5AD"/>
                </a:solidFill>
                <a:latin typeface="Artegra Sans Condensed"/>
              </a:rPr>
              <a:t>Муниципальная собственность</a:t>
            </a:r>
            <a:endParaRPr lang="en-US" sz="2499" dirty="0">
              <a:solidFill>
                <a:srgbClr val="47A5AD"/>
              </a:solidFill>
              <a:latin typeface="Artegra Sans Condensed"/>
            </a:endParaRPr>
          </a:p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47A5AD"/>
                </a:solidFill>
                <a:latin typeface="Artegra Sans Condensed"/>
              </a:rPr>
              <a:t>Дополнительная</a:t>
            </a:r>
            <a:r>
              <a:rPr lang="en-US" sz="2499" dirty="0">
                <a:solidFill>
                  <a:srgbClr val="47A5AD"/>
                </a:solidFill>
                <a:latin typeface="Artegra Sans Condensed"/>
              </a:rPr>
              <a:t> </a:t>
            </a:r>
            <a:r>
              <a:rPr lang="en-US" sz="2499" dirty="0" err="1">
                <a:solidFill>
                  <a:srgbClr val="47A5AD"/>
                </a:solidFill>
                <a:latin typeface="Artegra Sans Condensed"/>
              </a:rPr>
              <a:t>информация</a:t>
            </a:r>
            <a:r>
              <a:rPr lang="ru-RU" sz="2499" dirty="0">
                <a:solidFill>
                  <a:srgbClr val="47A5AD"/>
                </a:solidFill>
                <a:latin typeface="Artegra Sans Condensed"/>
              </a:rPr>
              <a:t>: удаленность от г. Холмска 23 </a:t>
            </a:r>
            <a:r>
              <a:rPr lang="ru-RU" sz="2499" dirty="0" smtClean="0">
                <a:solidFill>
                  <a:srgbClr val="47A5AD"/>
                </a:solidFill>
                <a:latin typeface="Artegra Sans Condensed"/>
              </a:rPr>
              <a:t>км, при необходимости расширения земельного участка, имеется возможность отмежевать необходимый объем.   </a:t>
            </a:r>
            <a:endParaRPr lang="en-US" sz="2499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15172" y="396210"/>
            <a:ext cx="10833653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5"/>
              </a:lnSpc>
            </a:pPr>
            <a:r>
              <a:rPr lang="en-US" sz="2500" dirty="0">
                <a:solidFill>
                  <a:srgbClr val="000000"/>
                </a:solidFill>
                <a:latin typeface="Intro"/>
              </a:rPr>
              <a:t>СХЕМА РАСПОЛОЖЕНИЯ </a:t>
            </a:r>
          </a:p>
        </p:txBody>
      </p:sp>
      <p:grpSp>
        <p:nvGrpSpPr>
          <p:cNvPr id="6" name="object 9"/>
          <p:cNvGrpSpPr/>
          <p:nvPr/>
        </p:nvGrpSpPr>
        <p:grpSpPr>
          <a:xfrm>
            <a:off x="415172" y="3390900"/>
            <a:ext cx="13147295" cy="6746428"/>
            <a:chOff x="4197096" y="3115055"/>
            <a:chExt cx="12192000" cy="6139180"/>
          </a:xfrm>
        </p:grpSpPr>
        <p:pic>
          <p:nvPicPr>
            <p:cNvPr id="7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6052" y="3128771"/>
              <a:ext cx="12134088" cy="6096000"/>
            </a:xfrm>
            <a:prstGeom prst="rect">
              <a:avLst/>
            </a:prstGeom>
          </p:spPr>
        </p:pic>
        <p:sp>
          <p:nvSpPr>
            <p:cNvPr id="8" name="object 11"/>
            <p:cNvSpPr/>
            <p:nvPr/>
          </p:nvSpPr>
          <p:spPr>
            <a:xfrm>
              <a:off x="4211574" y="3129533"/>
              <a:ext cx="12163425" cy="6109970"/>
            </a:xfrm>
            <a:custGeom>
              <a:avLst/>
              <a:gdLst/>
              <a:ahLst/>
              <a:cxnLst/>
              <a:rect l="l" t="t" r="r" b="b"/>
              <a:pathLst>
                <a:path w="12163425" h="6109970">
                  <a:moveTo>
                    <a:pt x="0" y="6109716"/>
                  </a:moveTo>
                  <a:lnTo>
                    <a:pt x="12163044" y="6109716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6109716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Picture 5"/>
          <p:cNvPicPr>
            <a:picLocks noChangeAspect="1"/>
          </p:cNvPicPr>
          <p:nvPr/>
        </p:nvPicPr>
        <p:blipFill>
          <a:blip r:embed="rId3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0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2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8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381000" y="735561"/>
            <a:ext cx="702015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МЕРЫ ПОДДЕРЖКИ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1565996"/>
            <a:ext cx="754380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Министерство экономического развития Российской Федерации</a:t>
            </a:r>
          </a:p>
          <a:p>
            <a:pPr>
              <a:spcBef>
                <a:spcPct val="0"/>
              </a:spcBef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СЗПК </a:t>
            </a:r>
            <a:r>
              <a:rPr lang="ru-RU" sz="1600" dirty="0">
                <a:latin typeface="Tahoma"/>
                <a:ea typeface="Tahoma"/>
                <a:cs typeface="Tahoma"/>
              </a:rPr>
              <a:t>(Соглашение о защите и поощрении капиталовложений):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для проектов от 200 млн. руб. 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Возмещение 100 % затрат на инфраструктуру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«</a:t>
            </a:r>
            <a:r>
              <a:rPr lang="ru-RU" sz="1600" dirty="0">
                <a:latin typeface="Tahoma"/>
                <a:ea typeface="Tahoma"/>
                <a:cs typeface="Tahoma"/>
              </a:rPr>
              <a:t>Стабилизационная оговорка» – </a:t>
            </a:r>
            <a:r>
              <a:rPr lang="ru-RU" sz="1600" dirty="0" err="1">
                <a:latin typeface="Tahoma"/>
                <a:ea typeface="Tahoma"/>
                <a:cs typeface="Tahoma"/>
              </a:rPr>
              <a:t>неухудшение</a:t>
            </a:r>
            <a:r>
              <a:rPr lang="ru-RU" sz="1600" dirty="0">
                <a:latin typeface="Tahoma"/>
                <a:ea typeface="Tahoma"/>
                <a:cs typeface="Tahoma"/>
              </a:rPr>
              <a:t> инвестиционного законодательства в течение реализации проекта (включая налоговые нормы) </a:t>
            </a:r>
          </a:p>
          <a:p>
            <a:pPr marL="226695" lvl="1">
              <a:spcBef>
                <a:spcPct val="0"/>
              </a:spcBef>
            </a:pPr>
            <a:endParaRPr lang="ru-RU" sz="1600" dirty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Министерство экономического развития Сахалинской области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Предоставление субсидии на финансовое обеспечение (возмещение) затрат при реализации инвестиционных проектов.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Предоставление земельных участков в аренду без </a:t>
            </a:r>
            <a:r>
              <a:rPr lang="ru-RU" sz="1600" dirty="0" smtClean="0">
                <a:latin typeface="Tahoma"/>
                <a:ea typeface="Tahoma"/>
                <a:cs typeface="Tahoma"/>
              </a:rPr>
              <a:t>торгов</a:t>
            </a:r>
          </a:p>
          <a:p>
            <a:pPr marL="226695" lvl="1">
              <a:spcBef>
                <a:spcPct val="0"/>
              </a:spcBef>
            </a:pPr>
            <a:endParaRPr lang="ru-RU" sz="1600" dirty="0" smtClean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Министерство инвестиционной политики Сахалинской области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Предоставление </a:t>
            </a:r>
            <a:r>
              <a:rPr lang="ru-RU" sz="1600" dirty="0">
                <a:latin typeface="Tahoma"/>
                <a:ea typeface="Tahoma"/>
                <a:cs typeface="Tahoma"/>
              </a:rPr>
              <a:t>налоговых льгот участникам приоритетных инвестиционных проектов (налог на прибыль организации, налог на имущество организации);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Организационное </a:t>
            </a:r>
            <a:r>
              <a:rPr lang="ru-RU" sz="1600" dirty="0">
                <a:latin typeface="Tahoma"/>
                <a:ea typeface="Tahoma"/>
                <a:cs typeface="Tahoma"/>
              </a:rPr>
              <a:t>и информационное сопровождение инвестиционных проектов </a:t>
            </a:r>
          </a:p>
          <a:p>
            <a:pPr>
              <a:spcBef>
                <a:spcPct val="0"/>
              </a:spcBef>
            </a:pPr>
            <a:endParaRPr lang="ru-RU" sz="1600" dirty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МКК </a:t>
            </a:r>
            <a:r>
              <a:rPr lang="ru-RU" sz="1600" b="1" dirty="0">
                <a:latin typeface="Tahoma"/>
                <a:ea typeface="Tahoma"/>
                <a:cs typeface="Tahoma"/>
              </a:rPr>
              <a:t>«Сахалинский Фонд развития предпринимательства»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Предоставление </a:t>
            </a:r>
            <a:r>
              <a:rPr lang="ru-RU" sz="1600" dirty="0" err="1">
                <a:latin typeface="Tahoma"/>
                <a:ea typeface="Tahoma"/>
                <a:cs typeface="Tahoma"/>
              </a:rPr>
              <a:t>микрозайма</a:t>
            </a:r>
            <a:r>
              <a:rPr lang="ru-RU" sz="1600" dirty="0">
                <a:latin typeface="Tahoma"/>
                <a:ea typeface="Tahoma"/>
                <a:cs typeface="Tahoma"/>
              </a:rPr>
              <a:t> и льготного кредита для малого и среднего бизнеса.</a:t>
            </a:r>
          </a:p>
          <a:p>
            <a:pPr>
              <a:spcBef>
                <a:spcPct val="0"/>
              </a:spcBef>
            </a:pPr>
            <a:endParaRPr lang="ru-RU" sz="1600" b="1" dirty="0" smtClean="0">
              <a:latin typeface="Tahoma"/>
              <a:ea typeface="Tahoma"/>
              <a:cs typeface="Tahoma"/>
            </a:endParaRPr>
          </a:p>
          <a:p>
            <a:pPr>
              <a:spcBef>
                <a:spcPct val="0"/>
              </a:spcBef>
            </a:pPr>
            <a:r>
              <a:rPr lang="ru-RU" sz="1600" b="1" dirty="0" smtClean="0">
                <a:latin typeface="Tahoma"/>
                <a:ea typeface="Tahoma"/>
                <a:cs typeface="Tahoma"/>
              </a:rPr>
              <a:t>Муниципальное образование «Холмский городской округ»</a:t>
            </a:r>
          </a:p>
          <a:p>
            <a:pPr>
              <a:spcBef>
                <a:spcPct val="0"/>
              </a:spcBef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Предоставление субсидии на возмещение затрат:</a:t>
            </a:r>
            <a:endParaRPr lang="en-US" sz="1600" dirty="0" smtClean="0">
              <a:latin typeface="Tahoma"/>
              <a:ea typeface="Tahoma"/>
              <a:cs typeface="Tahoma"/>
            </a:endParaRP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На реализацию инвестиционного проекта</a:t>
            </a:r>
            <a:endParaRPr lang="en-US" sz="1600" dirty="0" smtClean="0">
              <a:latin typeface="Tahoma"/>
              <a:ea typeface="Tahoma"/>
              <a:cs typeface="Tahoma"/>
            </a:endParaRP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 smtClean="0">
                <a:latin typeface="Tahoma"/>
                <a:ea typeface="Tahoma"/>
                <a:cs typeface="Tahoma"/>
              </a:rPr>
              <a:t>На </a:t>
            </a:r>
            <a:r>
              <a:rPr lang="ru-RU" sz="1600" dirty="0">
                <a:latin typeface="Tahoma"/>
                <a:ea typeface="Tahoma"/>
                <a:cs typeface="Tahoma"/>
              </a:rPr>
              <a:t>уплату процентов по кредитам, полученным в российских кредитных организациях 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На уплату лизинговых платежей по договорам финансовой аренды (лизинга) и первого взноса при заключении договора лизинга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r>
              <a:rPr lang="ru-RU" sz="1600" dirty="0">
                <a:latin typeface="Tahoma"/>
                <a:ea typeface="Tahoma"/>
                <a:cs typeface="Tahoma"/>
              </a:rPr>
              <a:t>На приобретение </a:t>
            </a:r>
            <a:r>
              <a:rPr lang="ru-RU" sz="1600" dirty="0" smtClean="0">
                <a:latin typeface="Tahoma"/>
                <a:ea typeface="Tahoma"/>
                <a:cs typeface="Tahoma"/>
              </a:rPr>
              <a:t>оборудования</a:t>
            </a:r>
          </a:p>
          <a:p>
            <a:pPr marL="453390" lvl="1" indent="-226695">
              <a:spcBef>
                <a:spcPct val="0"/>
              </a:spcBef>
              <a:buFont typeface="Arial"/>
              <a:buChar char="•"/>
            </a:pPr>
            <a:endParaRPr lang="ru-RU" sz="1600" dirty="0">
              <a:latin typeface="Tahoma"/>
              <a:ea typeface="Tahoma"/>
              <a:cs typeface="Tahoma"/>
            </a:endParaRPr>
          </a:p>
        </p:txBody>
      </p:sp>
      <p:pic>
        <p:nvPicPr>
          <p:cNvPr id="1026" name="Picture 2" descr="https://admmaloyaroslavec.ru/sites/default/files/2af129e6c4a86631dbc001ee3004d30e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307" y="2130486"/>
            <a:ext cx="8408693" cy="665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4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10" name="TextBox 6"/>
          <p:cNvSpPr txBox="1"/>
          <p:nvPr/>
        </p:nvSpPr>
        <p:spPr>
          <a:xfrm>
            <a:off x="9110868" y="342900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«Холмский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562467" y="204605"/>
            <a:ext cx="1440513" cy="1572106"/>
          </a:xfrm>
          <a:prstGeom prst="rect">
            <a:avLst/>
          </a:prstGeom>
        </p:spPr>
      </p:pic>
      <p:pic>
        <p:nvPicPr>
          <p:cNvPr id="12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5069951" y="175471"/>
            <a:ext cx="1516964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05214" y="4064957"/>
            <a:ext cx="7816958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latin typeface="Artegra Sans Condensed" panose="020B0604020202020204" charset="0"/>
              </a:rPr>
              <a:t>kholmsk.sakhalin.gov.ru</a:t>
            </a:r>
          </a:p>
          <a:p>
            <a:pPr>
              <a:lnSpc>
                <a:spcPts val="4200"/>
              </a:lnSpc>
            </a:pPr>
            <a:endParaRPr lang="ru-RU" sz="3000" dirty="0"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latin typeface="Artegra Sans Condensed" panose="020B0604020202020204" charset="0"/>
              </a:rPr>
              <a:t>E-mail: kholmsk@sakhalin.gov.ru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ru-RU" sz="3000" dirty="0"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latin typeface="Artegra Sans Condensed" panose="020B0604020202020204" charset="0"/>
              </a:rPr>
              <a:t>тел</a:t>
            </a:r>
            <a:r>
              <a:rPr lang="en-US" sz="3000" dirty="0">
                <a:latin typeface="Artegra Sans Condensed" panose="020B0604020202020204" charset="0"/>
              </a:rPr>
              <a:t>: </a:t>
            </a:r>
            <a:r>
              <a:rPr lang="ru-RU" sz="3000" dirty="0">
                <a:latin typeface="Artegra Sans Condensed" panose="020B0604020202020204" charset="0"/>
              </a:rPr>
              <a:t>84243320563, 84243320396</a:t>
            </a:r>
            <a:endParaRPr lang="en-US" sz="3000" dirty="0">
              <a:latin typeface="Artegra Sans Condensed" panose="020B060402020202020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14403" y="5045911"/>
            <a:ext cx="858769" cy="6760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80230" y="6034960"/>
            <a:ext cx="769752" cy="7697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42320" y="4032390"/>
            <a:ext cx="699197" cy="6991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738337" y="2933700"/>
            <a:ext cx="3350711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015550"/>
            <a:ext cx="3847159" cy="4791858"/>
          </a:xfrm>
          <a:prstGeom prst="rect">
            <a:avLst/>
          </a:prstGeom>
        </p:spPr>
      </p:pic>
      <p:pic>
        <p:nvPicPr>
          <p:cNvPr id="12" name="Picture 2" descr="https://vsedlyastroiki.ru/pictures/content/2012_07/35439_large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7474" r="18905" b="5502"/>
          <a:stretch/>
        </p:blipFill>
        <p:spPr bwMode="auto">
          <a:xfrm>
            <a:off x="12877800" y="2933700"/>
            <a:ext cx="4548757" cy="480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498</Words>
  <Application>Microsoft Office PowerPoint</Application>
  <PresentationFormat>Произвольный</PresentationFormat>
  <Paragraphs>82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Artegra Sans Condensed</vt:lpstr>
      <vt:lpstr>Calibri</vt:lpstr>
      <vt:lpstr>Open Sans</vt:lpstr>
      <vt:lpstr>Tahoma</vt:lpstr>
      <vt:lpstr>Intro</vt:lpstr>
      <vt:lpstr>Arial</vt:lpstr>
      <vt:lpstr>Office Theme</vt:lpstr>
      <vt:lpstr>Презентация PowerPoint</vt:lpstr>
      <vt:lpstr>Презентация PowerPoint</vt:lpstr>
      <vt:lpstr>ПАРАМЕТРЫ ПРОЕКТА</vt:lpstr>
      <vt:lpstr>Объемно-пространственные решения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Лукьянова Арина Юрьевна</dc:creator>
  <cp:lastModifiedBy>Лукьянова Арина Юрьевна</cp:lastModifiedBy>
  <cp:revision>56</cp:revision>
  <cp:lastPrinted>2023-03-21T05:06:02Z</cp:lastPrinted>
  <dcterms:created xsi:type="dcterms:W3CDTF">2006-08-16T00:00:00Z</dcterms:created>
  <dcterms:modified xsi:type="dcterms:W3CDTF">2023-05-14T23:03:20Z</dcterms:modified>
  <dc:identifier>DAFcX9Ni4ls</dc:identifier>
</cp:coreProperties>
</file>