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8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355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09.04.2025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3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3538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Курильский муниципальный округ, 2025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92747" y="3130986"/>
            <a:ext cx="6129622" cy="1746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Строительство тепличного комплекса</a:t>
            </a:r>
            <a:endParaRPr lang="ru-RU" sz="4400" b="1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73705" y="365642"/>
            <a:ext cx="4261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тепличного комплекса 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2201006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209029" y="2786392"/>
            <a:ext cx="18982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объем инвестиций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69268" y="2709838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До 200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6419" y="2727402"/>
            <a:ext cx="83386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млн руб.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68069" y="1119109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303184" y="4299361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8" name="Rectangle 5"/>
          <p:cNvSpPr/>
          <p:nvPr/>
        </p:nvSpPr>
        <p:spPr bwMode="auto">
          <a:xfrm>
            <a:off x="320684" y="4739097"/>
            <a:ext cx="8013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Потребность овощей в Курильском городском округе составляет 974 тонны овощей, для сбыта непосредственная  близость с. Рейдово и г. Курильска.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73299" y="3205019"/>
            <a:ext cx="463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5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691888" y="3331392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1155476" y="3302862"/>
            <a:ext cx="38138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355799" y="3700201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17,72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239586" y="3828779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7" name="Rectangle 5"/>
          <p:cNvSpPr/>
          <p:nvPr/>
        </p:nvSpPr>
        <p:spPr bwMode="auto">
          <a:xfrm>
            <a:off x="1624392" y="3777144"/>
            <a:ext cx="19992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 застройки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72841" y="5403395"/>
            <a:ext cx="5070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42" name="Rectangle 5"/>
          <p:cNvSpPr/>
          <p:nvPr/>
        </p:nvSpPr>
        <p:spPr bwMode="auto">
          <a:xfrm>
            <a:off x="268069" y="5916493"/>
            <a:ext cx="115930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Существует острая потребность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в свежих и качественных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овощах в округе.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Постоянно функционирующее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тепличное хозяйство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позволит получать доход круглый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год и не нести транспортные расходы с учетом реализации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продукции на местном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рынке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. В наличии разработанная 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документация АО </a:t>
            </a:r>
            <a:r>
              <a:rPr lang="ru-RU" sz="1400" dirty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«Совхоз «Тепличный</a:t>
            </a:r>
            <a:r>
              <a:rPr lang="ru-RU" sz="1400" dirty="0" smtClean="0">
                <a:solidFill>
                  <a:prstClr val="black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»</a:t>
            </a:r>
            <a:endParaRPr lang="ru-RU" sz="1400" dirty="0">
              <a:solidFill>
                <a:prstClr val="black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841" y="1553319"/>
            <a:ext cx="6919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Инвестиционная площадка в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районе озера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Рейдовое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Курильского района, предлагаемая для строительства комплекса теплиц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object 2"/>
          <p:cNvSpPr/>
          <p:nvPr/>
        </p:nvSpPr>
        <p:spPr>
          <a:xfrm>
            <a:off x="5469464" y="1217204"/>
            <a:ext cx="6565900" cy="5462047"/>
          </a:xfrm>
          <a:prstGeom prst="rect">
            <a:avLst/>
          </a:prstGeom>
          <a:blipFill>
            <a:blip r:embed="rId4" cstate="print"/>
            <a:srcRect/>
            <a:stretch>
              <a:fillRect l="-23574" r="-3249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276722" y="1060554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291190" y="1802098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17,72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258639" y="1973887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2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1588976" y="1886615"/>
            <a:ext cx="1111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98171" y="2255635"/>
            <a:ext cx="4732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Категория земель – земли сельскохозяйственного назначения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291870" y="2772392"/>
            <a:ext cx="4732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Вид разрешенного использования – ведение огородничества, ведение садоводства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76722" y="4182192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76722" y="4628347"/>
            <a:ext cx="4754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– возможно подключение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273705" y="4923736"/>
            <a:ext cx="47397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– возможно подключение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276722" y="5216379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– возможно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273705" y="5513561"/>
            <a:ext cx="4592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канализация – отсутствует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291190" y="5801696"/>
            <a:ext cx="4592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подъездных путей - имеются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98171" y="3289566"/>
            <a:ext cx="47327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предоставления земельного участка – аренда через аукцион, право размещения некапитального объекта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449" y="1415297"/>
            <a:ext cx="16065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65:26:0000005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273705" y="365642"/>
            <a:ext cx="4261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тепличного комплекса 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326557" y="1337988"/>
            <a:ext cx="353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Курильские острова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9" name="Прямоугольник: скругленные углы 88">
            <a:extLst>
              <a:ext uri="{FF2B5EF4-FFF2-40B4-BE49-F238E27FC236}">
                <a16:creationId xmlns:a16="http://schemas.microsoft.com/office/drawing/2014/main" id="{CB87F24B-5DEA-0985-DBE9-C17A014D9B77}"/>
              </a:ext>
            </a:extLst>
          </p:cNvPr>
          <p:cNvSpPr/>
          <p:nvPr/>
        </p:nvSpPr>
        <p:spPr>
          <a:xfrm>
            <a:off x="7831093" y="1109224"/>
            <a:ext cx="4265658" cy="5612251"/>
          </a:xfrm>
          <a:prstGeom prst="roundRect">
            <a:avLst>
              <a:gd name="adj" fmla="val 1277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 bwMode="auto">
          <a:xfrm>
            <a:off x="8845876" y="1198397"/>
            <a:ext cx="298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dirty="0" smtClean="0">
                <a:solidFill>
                  <a:schemeClr val="bg1"/>
                </a:solidFill>
                <a:latin typeface="Gotham Pro Medium" panose="02000603030000020004" pitchFamily="2" charset="0"/>
                <a:cs typeface="Gotham Pro Medium" panose="02000603030000020004" pitchFamily="2" charset="0"/>
              </a:rPr>
              <a:t>Специальные условия</a:t>
            </a:r>
            <a:endParaRPr lang="ru-RU" sz="2400" dirty="0">
              <a:solidFill>
                <a:schemeClr val="bg1"/>
              </a:solidFill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128" name="object 28"/>
          <p:cNvSpPr txBox="1"/>
          <p:nvPr/>
        </p:nvSpPr>
        <p:spPr>
          <a:xfrm>
            <a:off x="8097804" y="2239979"/>
            <a:ext cx="2444115" cy="12236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Возмещение</a:t>
            </a:r>
            <a:r>
              <a:rPr sz="1400" b="1" spc="-4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затрат*: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инфраструктуру</a:t>
            </a:r>
            <a:endParaRPr sz="1400" dirty="0">
              <a:latin typeface="Gotham Pro"/>
              <a:cs typeface="Gotham Pro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 проценты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кредитам  На покупку</a:t>
            </a:r>
            <a:r>
              <a:rPr sz="1400" spc="-6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оборудования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29" name="object 27"/>
          <p:cNvSpPr txBox="1"/>
          <p:nvPr/>
        </p:nvSpPr>
        <p:spPr>
          <a:xfrm>
            <a:off x="8104789" y="3580358"/>
            <a:ext cx="2673350" cy="6223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6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Дополнительные</a:t>
            </a:r>
            <a:r>
              <a:rPr sz="1400" b="1" spc="-5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меры: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Свободная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таможенная</a:t>
            </a:r>
            <a:r>
              <a:rPr sz="1400" spc="-8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зона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0" name="object 29"/>
          <p:cNvSpPr txBox="1"/>
          <p:nvPr/>
        </p:nvSpPr>
        <p:spPr>
          <a:xfrm>
            <a:off x="8097803" y="4199478"/>
            <a:ext cx="3998947" cy="676467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Иностранная сила вне</a:t>
            </a:r>
            <a:r>
              <a:rPr sz="1400" spc="-8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квот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Земельный </a:t>
            </a:r>
            <a:r>
              <a:rPr sz="1400" spc="5" dirty="0" err="1">
                <a:solidFill>
                  <a:srgbClr val="FFFFFF"/>
                </a:solidFill>
                <a:latin typeface="Gotham Pro"/>
                <a:cs typeface="Gotham Pro"/>
              </a:rPr>
              <a:t>участок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lang="ru-RU" sz="1400" dirty="0" smtClean="0">
                <a:solidFill>
                  <a:srgbClr val="FFFFFF"/>
                </a:solidFill>
                <a:latin typeface="Gotham Pro"/>
                <a:cs typeface="Gotham Pro"/>
              </a:rPr>
              <a:t>в аренду без торгов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1" name="object 25"/>
          <p:cNvSpPr txBox="1"/>
          <p:nvPr/>
        </p:nvSpPr>
        <p:spPr>
          <a:xfrm>
            <a:off x="8070647" y="5403867"/>
            <a:ext cx="3360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*на уплату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процентов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инвестиционным 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кредитам - 700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</a:t>
            </a:r>
            <a:r>
              <a:rPr sz="1200" spc="1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рублей;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132" name="object 26"/>
          <p:cNvSpPr txBox="1"/>
          <p:nvPr/>
        </p:nvSpPr>
        <p:spPr>
          <a:xfrm>
            <a:off x="8074202" y="5941484"/>
            <a:ext cx="309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остальным направлениям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- 100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  рублей.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265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536357" y="1830500"/>
            <a:ext cx="2743200" cy="6096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431957" y="183050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CE30BF86-195E-297C-590F-496D78600F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677031" y="1950634"/>
            <a:ext cx="375337" cy="369332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337763" y="1889816"/>
            <a:ext cx="203498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НАЛОГОВЫЕ ПРЕФЕРЕНЦИИ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38221" y="1911750"/>
            <a:ext cx="2163649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СТАНДАРТНЫЕ УСЛОВИЯ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594537" y="2032982"/>
            <a:ext cx="1564390" cy="33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sz="2800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КОРФ</a:t>
            </a:r>
            <a:endParaRPr lang="ru-RU" sz="2800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303504" y="4262835"/>
            <a:ext cx="7179336" cy="813688"/>
            <a:chOff x="288264" y="4108608"/>
            <a:chExt cx="7179336" cy="962339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1,5%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ЗЕМЛЮ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290300" y="6024232"/>
            <a:ext cx="7179336" cy="813688"/>
            <a:chOff x="288264" y="4108608"/>
            <a:chExt cx="7179336" cy="962339"/>
          </a:xfrm>
        </p:grpSpPr>
        <p:sp>
          <p:nvSpPr>
            <p:cNvPr id="79" name="Скругленный прямоугольник 78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653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7,6%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10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30%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СТРАХОВЫЕ ВЗНОСЫ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290300" y="5144916"/>
            <a:ext cx="7192540" cy="813687"/>
            <a:chOff x="288264" y="4108608"/>
            <a:chExt cx="7192540" cy="962339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573587" y="4258497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675664" y="4255541"/>
              <a:ext cx="1805140" cy="62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рассчитывается индивидуально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ТРАНСПОРТ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318289" y="3385645"/>
            <a:ext cx="7179336" cy="813688"/>
            <a:chOff x="288264" y="4108608"/>
            <a:chExt cx="7179336" cy="962339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2574748" y="422786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56" name="Скругленный прямоугольник 155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2,2%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58" name="Скругленный прямоугольник 157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ИМУЩЕСТВО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303504" y="2517592"/>
            <a:ext cx="7179336" cy="813688"/>
            <a:chOff x="288264" y="4108608"/>
            <a:chExt cx="7179336" cy="962339"/>
          </a:xfrm>
        </p:grpSpPr>
        <p:sp>
          <p:nvSpPr>
            <p:cNvPr id="161" name="Скругленный прямоугольник 160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20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165" name="Скругленный прямоугольник 164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167" name="Скругленный прямоугольник 166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88264" y="4280896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ПРИБЫЛЬ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sp>
        <p:nvSpPr>
          <p:cNvPr id="99" name="Rectangle 5"/>
          <p:cNvSpPr/>
          <p:nvPr/>
        </p:nvSpPr>
        <p:spPr bwMode="auto">
          <a:xfrm>
            <a:off x="273705" y="365642"/>
            <a:ext cx="4261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тепличного комплекса 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7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</TotalTime>
  <Words>294</Words>
  <Application>Microsoft Office PowerPoint</Application>
  <DocSecurity>0</DocSecurity>
  <PresentationFormat>Широкоэкранный</PresentationFormat>
  <Paragraphs>71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Gotham Pro</vt:lpstr>
      <vt:lpstr>Gotham Pro Black</vt:lpstr>
      <vt:lpstr>Gotham Pro Light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65</cp:revision>
  <dcterms:created xsi:type="dcterms:W3CDTF">2024-05-13T08:47:00Z</dcterms:created>
  <dcterms:modified xsi:type="dcterms:W3CDTF">2025-04-09T01:23:39Z</dcterms:modified>
  <cp:category/>
  <dc:identifier/>
  <cp:contentStatus/>
  <dc:language/>
  <cp:version/>
</cp:coreProperties>
</file>