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8" r:id="rId5"/>
  </p:sldIdLst>
  <p:sldSz cx="12192000" cy="6858000"/>
  <p:notesSz cx="9926638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67" y="31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01.04.2025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01.04.2025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01.04.2025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988" y="6361330"/>
            <a:ext cx="3823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Южно-Курильский муниципальный округ, 2025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34286" y="3130986"/>
            <a:ext cx="6129622" cy="12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4400" b="1" dirty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Тепличное растениеводство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66313" y="375635"/>
            <a:ext cx="2977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Тепличное растениеводство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08011" y="2321997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</a:p>
        </p:txBody>
      </p:sp>
      <p:sp>
        <p:nvSpPr>
          <p:cNvPr id="12" name="Rectangle 5"/>
          <p:cNvSpPr/>
          <p:nvPr/>
        </p:nvSpPr>
        <p:spPr bwMode="auto">
          <a:xfrm>
            <a:off x="2354750" y="2913541"/>
            <a:ext cx="2537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объем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инвестиций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85549" y="2811250"/>
            <a:ext cx="1330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До 300</a:t>
            </a:r>
            <a:r>
              <a:rPr lang="en-US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7338" y="2866059"/>
            <a:ext cx="833860" cy="43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млн руб.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267081" y="1156198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</a:p>
        </p:txBody>
      </p:sp>
      <p:sp>
        <p:nvSpPr>
          <p:cNvPr id="26" name="Rectangle 5"/>
          <p:cNvSpPr/>
          <p:nvPr/>
        </p:nvSpPr>
        <p:spPr bwMode="auto">
          <a:xfrm>
            <a:off x="276530" y="1625505"/>
            <a:ext cx="7682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Инвест площадка находится в 150 метрах СЗ от городской застройки. Численность населения Южно-Курильского района на 01.01.2025г. – 11,5 тыс. чел. </a:t>
            </a:r>
          </a:p>
        </p:txBody>
      </p:sp>
      <p:sp>
        <p:nvSpPr>
          <p:cNvPr id="27" name="TextBox 26"/>
          <p:cNvSpPr txBox="1"/>
          <p:nvPr/>
        </p:nvSpPr>
        <p:spPr bwMode="auto">
          <a:xfrm rot="10800000" flipV="1">
            <a:off x="294829" y="4377686"/>
            <a:ext cx="3990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</a:p>
        </p:txBody>
      </p:sp>
      <p:sp>
        <p:nvSpPr>
          <p:cNvPr id="28" name="Rectangle 5"/>
          <p:cNvSpPr/>
          <p:nvPr/>
        </p:nvSpPr>
        <p:spPr bwMode="auto">
          <a:xfrm>
            <a:off x="326802" y="4803375"/>
            <a:ext cx="6940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Сельское хозяйство. Потребность в овощах в год – 2,1 </a:t>
            </a:r>
            <a:r>
              <a:rPr lang="ru-RU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тыс.тонн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, в фруктах – 1,5 </a:t>
            </a:r>
            <a:r>
              <a:rPr lang="ru-RU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тыс.тонн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26802" y="3291606"/>
            <a:ext cx="449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6</a:t>
            </a:r>
            <a:r>
              <a:rPr lang="en-US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607260" y="3464913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</a:p>
        </p:txBody>
      </p:sp>
      <p:sp>
        <p:nvSpPr>
          <p:cNvPr id="32" name="Rectangle 5"/>
          <p:cNvSpPr/>
          <p:nvPr/>
        </p:nvSpPr>
        <p:spPr bwMode="auto">
          <a:xfrm>
            <a:off x="1078006" y="3435563"/>
            <a:ext cx="38138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266313" y="5504633"/>
            <a:ext cx="5920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Дополнительная информация</a:t>
            </a:r>
          </a:p>
        </p:txBody>
      </p:sp>
      <p:sp>
        <p:nvSpPr>
          <p:cNvPr id="42" name="Rectangle 5"/>
          <p:cNvSpPr/>
          <p:nvPr/>
        </p:nvSpPr>
        <p:spPr bwMode="auto">
          <a:xfrm>
            <a:off x="297794" y="5962428"/>
            <a:ext cx="117147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Потребность в свежих и качественных продуктах испытывают и торговые сети, и заведения общественного питания.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Преимущество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северного региона при реализации продукции на местном рынке – более свежие продукты и нет сопутствующих расходов на транспорт.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6313" y="3772061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1000</a:t>
            </a: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  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7581" y="3877574"/>
            <a:ext cx="1047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площадь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285687" y="3793967"/>
            <a:ext cx="525143" cy="437167"/>
            <a:chOff x="1281783" y="3908317"/>
            <a:chExt cx="525143" cy="437167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441120" y="3908317"/>
              <a:ext cx="3658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1600" b="1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2</a:t>
              </a:r>
              <a:endParaRPr lang="ru-RU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281783" y="3976152"/>
              <a:ext cx="3545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м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296181" y="1153873"/>
            <a:ext cx="3390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01592" y="1613316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3,6</a:t>
            </a:r>
            <a:r>
              <a:rPr lang="en-US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906194" y="1735435"/>
            <a:ext cx="40305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</a:p>
        </p:txBody>
      </p:sp>
      <p:sp>
        <p:nvSpPr>
          <p:cNvPr id="16" name="Rectangle 5"/>
          <p:cNvSpPr/>
          <p:nvPr/>
        </p:nvSpPr>
        <p:spPr bwMode="auto">
          <a:xfrm>
            <a:off x="1216146" y="1709505"/>
            <a:ext cx="9925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87691" y="2144594"/>
            <a:ext cx="61657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Категория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земель: земли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с/х назначения. Требуется внесение изменений в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Генплан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273398" y="2731008"/>
            <a:ext cx="6259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Вид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разрешенного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использования: сельскохозяйственного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назначения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92130" y="3922891"/>
            <a:ext cx="3394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66313" y="4464628"/>
            <a:ext cx="5879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точка подключения в 150м. от ЗУ </a:t>
            </a:r>
          </a:p>
        </p:txBody>
      </p:sp>
      <p:sp>
        <p:nvSpPr>
          <p:cNvPr id="21" name="Rectangle 5"/>
          <p:cNvSpPr/>
          <p:nvPr/>
        </p:nvSpPr>
        <p:spPr bwMode="auto">
          <a:xfrm>
            <a:off x="270957" y="4764500"/>
            <a:ext cx="5775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Газоснабжение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отсутствует</a:t>
            </a:r>
          </a:p>
        </p:txBody>
      </p:sp>
      <p:sp>
        <p:nvSpPr>
          <p:cNvPr id="22" name="Rectangle 5"/>
          <p:cNvSpPr/>
          <p:nvPr/>
        </p:nvSpPr>
        <p:spPr bwMode="auto">
          <a:xfrm>
            <a:off x="266313" y="5064372"/>
            <a:ext cx="5940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точка подключения в 150м. от ЗУ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277258" y="5356339"/>
            <a:ext cx="5768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точка подключения в 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15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0м. от ЗУ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277258" y="5641505"/>
            <a:ext cx="4630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Ливневая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канализация – отсутствует</a:t>
            </a:r>
          </a:p>
        </p:txBody>
      </p:sp>
      <p:sp>
        <p:nvSpPr>
          <p:cNvPr id="25" name="Rectangle 5"/>
          <p:cNvSpPr/>
          <p:nvPr/>
        </p:nvSpPr>
        <p:spPr bwMode="auto">
          <a:xfrm>
            <a:off x="266313" y="5932653"/>
            <a:ext cx="45921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Наличие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подъездных путей-</a:t>
            </a:r>
            <a:r>
              <a:rPr lang="en-US" sz="1400" dirty="0">
                <a:latin typeface="Gotham Pro" panose="02000503040000020004" pitchFamily="2" charset="0"/>
                <a:cs typeface="Gotham Pro" panose="02000503040000020004" pitchFamily="2" charset="0"/>
              </a:rPr>
              <a:t> ~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15</a:t>
            </a:r>
            <a:r>
              <a:rPr lang="en-US" sz="1400" dirty="0">
                <a:latin typeface="Gotham Pro" panose="02000503040000020004" pitchFamily="2" charset="0"/>
                <a:cs typeface="Gotham Pro" panose="02000503040000020004" pitchFamily="2" charset="0"/>
              </a:rPr>
              <a:t>0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м</a:t>
            </a:r>
          </a:p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Расстояние до аэропорта Менделеево – 25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км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296181" y="3277463"/>
            <a:ext cx="57754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Механизм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предоставления земельного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участка: аренда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05B97-0B93-486E-BBDF-ECEA06C50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297" y="982891"/>
            <a:ext cx="5704536" cy="5875109"/>
          </a:xfrm>
          <a:prstGeom prst="rect">
            <a:avLst/>
          </a:prstGeom>
        </p:spPr>
      </p:pic>
      <p:sp>
        <p:nvSpPr>
          <p:cNvPr id="26" name="Rectangle 5"/>
          <p:cNvSpPr/>
          <p:nvPr/>
        </p:nvSpPr>
        <p:spPr bwMode="auto">
          <a:xfrm>
            <a:off x="266313" y="375635"/>
            <a:ext cx="2977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Тепличное растениеводство</a:t>
            </a:r>
          </a:p>
        </p:txBody>
      </p:sp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0684" y="982891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</a:p>
        </p:txBody>
      </p:sp>
      <p:sp>
        <p:nvSpPr>
          <p:cNvPr id="108" name="TextBox 107"/>
          <p:cNvSpPr txBox="1"/>
          <p:nvPr/>
        </p:nvSpPr>
        <p:spPr bwMode="auto">
          <a:xfrm>
            <a:off x="326557" y="1337988"/>
            <a:ext cx="3531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Курильские острова</a:t>
            </a:r>
          </a:p>
        </p:txBody>
      </p:sp>
      <p:sp>
        <p:nvSpPr>
          <p:cNvPr id="109" name="Прямоугольник: скругленные углы 88">
            <a:extLst>
              <a:ext uri="{FF2B5EF4-FFF2-40B4-BE49-F238E27FC236}">
                <a16:creationId xmlns:a16="http://schemas.microsoft.com/office/drawing/2014/main" id="{CB87F24B-5DEA-0985-DBE9-C17A014D9B77}"/>
              </a:ext>
            </a:extLst>
          </p:cNvPr>
          <p:cNvSpPr/>
          <p:nvPr/>
        </p:nvSpPr>
        <p:spPr>
          <a:xfrm>
            <a:off x="7831093" y="1109224"/>
            <a:ext cx="4265658" cy="5612251"/>
          </a:xfrm>
          <a:prstGeom prst="roundRect">
            <a:avLst>
              <a:gd name="adj" fmla="val 1277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 bwMode="auto">
          <a:xfrm>
            <a:off x="8845876" y="1198397"/>
            <a:ext cx="298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2400" dirty="0">
                <a:solidFill>
                  <a:schemeClr val="bg1"/>
                </a:solidFill>
                <a:latin typeface="Gotham Pro Medium" panose="02000603030000020004" pitchFamily="2" charset="0"/>
                <a:cs typeface="Gotham Pro Medium" panose="02000603030000020004" pitchFamily="2" charset="0"/>
              </a:rPr>
              <a:t>Специальные условия</a:t>
            </a:r>
          </a:p>
        </p:txBody>
      </p:sp>
      <p:sp>
        <p:nvSpPr>
          <p:cNvPr id="128" name="object 28"/>
          <p:cNvSpPr txBox="1"/>
          <p:nvPr/>
        </p:nvSpPr>
        <p:spPr>
          <a:xfrm>
            <a:off x="8097804" y="2239979"/>
            <a:ext cx="2444115" cy="122364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Возмещение</a:t>
            </a:r>
            <a:r>
              <a:rPr sz="1400" b="1" spc="-4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затрат*: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инфраструктуру</a:t>
            </a:r>
            <a:endParaRPr sz="1400" dirty="0">
              <a:latin typeface="Gotham Pro"/>
              <a:cs typeface="Gotham Pro"/>
            </a:endParaRPr>
          </a:p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 проценты 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кредитам  На покупку</a:t>
            </a:r>
            <a:r>
              <a:rPr sz="1400" spc="-6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оборудования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29" name="object 27"/>
          <p:cNvSpPr txBox="1"/>
          <p:nvPr/>
        </p:nvSpPr>
        <p:spPr>
          <a:xfrm>
            <a:off x="8104789" y="3580358"/>
            <a:ext cx="2673350" cy="62230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76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Дополнительные</a:t>
            </a:r>
            <a:r>
              <a:rPr sz="1400" b="1" spc="-5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меры: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Свободная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таможенная</a:t>
            </a:r>
            <a:r>
              <a:rPr sz="1400" spc="-8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зона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0" name="object 29"/>
          <p:cNvSpPr txBox="1"/>
          <p:nvPr/>
        </p:nvSpPr>
        <p:spPr>
          <a:xfrm>
            <a:off x="8097803" y="4199478"/>
            <a:ext cx="3998947" cy="676467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Иностранная сила вне</a:t>
            </a:r>
            <a:r>
              <a:rPr sz="1400" spc="-8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квот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Земельный </a:t>
            </a:r>
            <a:r>
              <a:rPr sz="1400" spc="5" dirty="0" err="1">
                <a:solidFill>
                  <a:srgbClr val="FFFFFF"/>
                </a:solidFill>
                <a:latin typeface="Gotham Pro"/>
                <a:cs typeface="Gotham Pro"/>
              </a:rPr>
              <a:t>участок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Gotham Pro"/>
                <a:cs typeface="Gotham Pro"/>
              </a:rPr>
              <a:t>в аренду без торгов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1" name="object 25"/>
          <p:cNvSpPr txBox="1"/>
          <p:nvPr/>
        </p:nvSpPr>
        <p:spPr>
          <a:xfrm>
            <a:off x="8070647" y="5403867"/>
            <a:ext cx="3360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*на уплату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процентов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инвестиционным 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кредитам - 700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</a:t>
            </a:r>
            <a:r>
              <a:rPr sz="1200" spc="1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рублей;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132" name="object 26"/>
          <p:cNvSpPr txBox="1"/>
          <p:nvPr/>
        </p:nvSpPr>
        <p:spPr>
          <a:xfrm>
            <a:off x="8074202" y="5941484"/>
            <a:ext cx="3096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остальным направлениям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- 100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  рублей.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265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536357" y="1830500"/>
            <a:ext cx="2743200" cy="60960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4319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CE30BF86-195E-297C-590F-496D78600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677031" y="1950634"/>
            <a:ext cx="375337" cy="369332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337763" y="1889816"/>
            <a:ext cx="203498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>
                <a:latin typeface="Gotham Pro Medium" panose="02000603030000020004" pitchFamily="2" charset="0"/>
                <a:cs typeface="Gotham Pro Medium" panose="02000603030000020004" pitchFamily="2" charset="0"/>
              </a:rPr>
              <a:t>НАЛОГОВЫЕ ПРЕФЕРЕНЦИИ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338221" y="1911750"/>
            <a:ext cx="2163649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>
                <a:latin typeface="Gotham Pro Medium" panose="02000603030000020004" pitchFamily="2" charset="0"/>
                <a:cs typeface="Gotham Pro Medium" panose="02000603030000020004" pitchFamily="2" charset="0"/>
              </a:rPr>
              <a:t>СТАНДАРТНЫЕ УСЛОВИЯ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594537" y="2032982"/>
            <a:ext cx="1564390" cy="33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sz="2800" dirty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КОРФ</a:t>
            </a:r>
          </a:p>
        </p:txBody>
      </p:sp>
      <p:grpSp>
        <p:nvGrpSpPr>
          <p:cNvPr id="69" name="Группа 68"/>
          <p:cNvGrpSpPr/>
          <p:nvPr/>
        </p:nvGrpSpPr>
        <p:grpSpPr>
          <a:xfrm>
            <a:off x="303504" y="4262835"/>
            <a:ext cx="7179336" cy="813688"/>
            <a:chOff x="288264" y="4108608"/>
            <a:chExt cx="7179336" cy="962339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1,5%</a:t>
              </a: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ЗЕМЛЮ</a:t>
              </a: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290300" y="6024232"/>
            <a:ext cx="7179336" cy="813688"/>
            <a:chOff x="288264" y="4108608"/>
            <a:chExt cx="7179336" cy="962339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653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7,6%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10 лет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30%</a:t>
              </a:r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СТРАХОВЫЕ ВЗНОСЫ</a:t>
              </a: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290300" y="5144916"/>
            <a:ext cx="7192540" cy="813687"/>
            <a:chOff x="288264" y="4108608"/>
            <a:chExt cx="7192540" cy="962339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573587" y="4258497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675664" y="4255541"/>
              <a:ext cx="1805140" cy="62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рассчитывается индивидуально</a:t>
              </a:r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ТРАНСПОРТ</a:t>
              </a: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318289" y="3385645"/>
            <a:ext cx="7179336" cy="813688"/>
            <a:chOff x="288264" y="4108608"/>
            <a:chExt cx="7179336" cy="962339"/>
          </a:xfrm>
        </p:grpSpPr>
        <p:sp>
          <p:nvSpPr>
            <p:cNvPr id="97" name="Скругленный прямоугольник 96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2574748" y="422786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56" name="Скругленный прямоугольник 155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2,2%</a:t>
              </a:r>
            </a:p>
          </p:txBody>
        </p:sp>
        <p:sp>
          <p:nvSpPr>
            <p:cNvPr id="158" name="Скругленный прямоугольник 157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ИМУЩЕСТВО</a:t>
              </a:r>
            </a:p>
          </p:txBody>
        </p:sp>
      </p:grpSp>
      <p:grpSp>
        <p:nvGrpSpPr>
          <p:cNvPr id="160" name="Группа 159"/>
          <p:cNvGrpSpPr/>
          <p:nvPr/>
        </p:nvGrpSpPr>
        <p:grpSpPr>
          <a:xfrm>
            <a:off x="303504" y="2517592"/>
            <a:ext cx="7179336" cy="813688"/>
            <a:chOff x="288264" y="4108608"/>
            <a:chExt cx="7179336" cy="962339"/>
          </a:xfrm>
        </p:grpSpPr>
        <p:sp>
          <p:nvSpPr>
            <p:cNvPr id="161" name="Скругленный прямоугольник 160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65" name="Скругленный прямоугольник 164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25%</a:t>
              </a:r>
            </a:p>
          </p:txBody>
        </p:sp>
        <p:sp>
          <p:nvSpPr>
            <p:cNvPr id="167" name="Скругленный прямоугольник 166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288264" y="4280896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ПРИБЫЛЬ</a:t>
              </a:r>
            </a:p>
          </p:txBody>
        </p:sp>
      </p:grpSp>
      <p:sp>
        <p:nvSpPr>
          <p:cNvPr id="99" name="Rectangle 5"/>
          <p:cNvSpPr/>
          <p:nvPr/>
        </p:nvSpPr>
        <p:spPr bwMode="auto">
          <a:xfrm>
            <a:off x="266313" y="375635"/>
            <a:ext cx="2977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Тепличное растениеводство</a:t>
            </a:r>
          </a:p>
        </p:txBody>
      </p:sp>
    </p:spTree>
    <p:extLst>
      <p:ext uri="{BB962C8B-B14F-4D97-AF65-F5344CB8AC3E}">
        <p14:creationId xmlns:p14="http://schemas.microsoft.com/office/powerpoint/2010/main" val="180617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1718</TotalTime>
  <Words>313</Words>
  <Application>Microsoft Office PowerPoint</Application>
  <DocSecurity>0</DocSecurity>
  <PresentationFormat>Широкоэкранный</PresentationFormat>
  <Paragraphs>73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Gotham Pro</vt:lpstr>
      <vt:lpstr>Gotham Pro Black</vt:lpstr>
      <vt:lpstr>Gotham Pro Light</vt:lpstr>
      <vt:lpstr>Gotham Pro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Mininvest</cp:lastModifiedBy>
  <cp:revision>61</cp:revision>
  <cp:lastPrinted>2025-03-27T01:50:58Z</cp:lastPrinted>
  <dcterms:created xsi:type="dcterms:W3CDTF">2024-05-13T08:47:00Z</dcterms:created>
  <dcterms:modified xsi:type="dcterms:W3CDTF">2025-04-01T05:54:14Z</dcterms:modified>
  <cp:category/>
  <dc:identifier/>
  <cp:contentStatus/>
  <dc:language/>
  <cp:version/>
</cp:coreProperties>
</file>