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9" r:id="rId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19" autoAdjust="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82" y="33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27.03.2025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27.03.2025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3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31335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988" y="6361330"/>
            <a:ext cx="4825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Тымовский муниципальный округ Сахалинской области, 2025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92747" y="3130986"/>
            <a:ext cx="6129622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4400" b="1" dirty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Для строительства </a:t>
            </a:r>
            <a:r>
              <a:rPr lang="ru-RU" sz="4400" b="1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птицефермы в Тымовском районе</a:t>
            </a:r>
            <a:endParaRPr lang="ru-RU" sz="4400" b="1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57042" y="354202"/>
            <a:ext cx="6530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Для строительства птицефермы в Тымовском районе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57042" y="2708386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1874709" y="3260117"/>
            <a:ext cx="238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объем инвестиций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57042" y="3148700"/>
            <a:ext cx="1157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10,0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5241" y="3199119"/>
            <a:ext cx="83386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млн руб.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57042" y="4190691"/>
            <a:ext cx="1015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526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9" name="Rectangle 5"/>
          <p:cNvSpPr/>
          <p:nvPr/>
        </p:nvSpPr>
        <p:spPr bwMode="auto">
          <a:xfrm>
            <a:off x="1874709" y="4262545"/>
            <a:ext cx="3385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объем выпуска продукции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35807" y="1127554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6" name="Rectangle 5"/>
          <p:cNvSpPr/>
          <p:nvPr/>
        </p:nvSpPr>
        <p:spPr bwMode="auto">
          <a:xfrm>
            <a:off x="245607" y="1616172"/>
            <a:ext cx="108592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Мировой рынок продукции птицеводства демонстрирует устойчивый рост. В связи с этим, птицефермы приобретают все большую актуальность.  В настоящий момент в Тымовском, а также в ближайших районах Александровск-Сахалинского, </a:t>
            </a:r>
            <a:r>
              <a:rPr lang="ru-RU" sz="1400" dirty="0" err="1">
                <a:latin typeface="Gotham Pro" panose="02000503040000020004" pitchFamily="2" charset="0"/>
                <a:cs typeface="Gotham Pro" panose="02000503040000020004" pitchFamily="2" charset="0"/>
              </a:rPr>
              <a:t>Ногликском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 и в </a:t>
            </a:r>
            <a:r>
              <a:rPr lang="ru-RU" sz="1400" dirty="0" err="1">
                <a:latin typeface="Gotham Pro" panose="02000503040000020004" pitchFamily="2" charset="0"/>
                <a:cs typeface="Gotham Pro" panose="02000503040000020004" pitchFamily="2" charset="0"/>
              </a:rPr>
              <a:t>Охинском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 отсутствует подобное хозяйство. Реализация проекта по созданию птицефермы позволит удовлетворить спрос местного населения на свежую продукцию.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57042" y="5289565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257042" y="3677402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35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810986" y="3802131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1871668" y="3743394"/>
            <a:ext cx="4886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997801" y="4245839"/>
            <a:ext cx="833860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тыс. тонн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274901" y="4710061"/>
            <a:ext cx="910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4,5</a:t>
            </a:r>
            <a:r>
              <a:rPr lang="en-US" sz="28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991484" y="4854243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7" name="Rectangle 5"/>
          <p:cNvSpPr/>
          <p:nvPr/>
        </p:nvSpPr>
        <p:spPr bwMode="auto">
          <a:xfrm>
            <a:off x="1871668" y="4797992"/>
            <a:ext cx="254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 застройки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807" y="571179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Тымовский, а также ближайшие районы Александровск-Сахалинский, </a:t>
            </a:r>
            <a:r>
              <a:rPr lang="ru-RU" sz="1600" dirty="0" err="1" smtClean="0">
                <a:latin typeface="Gotham Pro" panose="02000503040000020004" pitchFamily="2" charset="0"/>
                <a:cs typeface="Gotham Pro" panose="02000503040000020004" pitchFamily="2" charset="0"/>
              </a:rPr>
              <a:t>Ногликский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 и </a:t>
            </a:r>
            <a:r>
              <a:rPr lang="ru-RU" sz="1600" dirty="0" err="1" smtClean="0">
                <a:latin typeface="Gotham Pro" panose="02000503040000020004" pitchFamily="2" charset="0"/>
                <a:cs typeface="Gotham Pro" panose="02000503040000020004" pitchFamily="2" charset="0"/>
              </a:rPr>
              <a:t>Охинский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. 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269998" y="1156290"/>
            <a:ext cx="3390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3" name="Rectangle 5"/>
          <p:cNvSpPr/>
          <p:nvPr/>
        </p:nvSpPr>
        <p:spPr bwMode="auto">
          <a:xfrm>
            <a:off x="344316" y="1557463"/>
            <a:ext cx="2216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i="1" dirty="0" smtClean="0">
                <a:latin typeface="Gotham Pro" panose="02000503040000020004" pitchFamily="2" charset="0"/>
                <a:cs typeface="Gotham Pro" panose="02000503040000020004" pitchFamily="2" charset="0"/>
              </a:rPr>
              <a:t>65:19:0000014:292 </a:t>
            </a:r>
            <a:endParaRPr lang="ru-RU" sz="1600" i="1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42182" y="1955168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4,5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972857" y="2095250"/>
            <a:ext cx="1188837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2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1427684" y="2029765"/>
            <a:ext cx="11112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63342" y="2498198"/>
            <a:ext cx="54599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Категория земель: земля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населенного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 пункта</a:t>
            </a:r>
          </a:p>
        </p:txBody>
      </p:sp>
      <p:sp>
        <p:nvSpPr>
          <p:cNvPr id="18" name="Rectangle 5"/>
          <p:cNvSpPr/>
          <p:nvPr/>
        </p:nvSpPr>
        <p:spPr bwMode="auto">
          <a:xfrm>
            <a:off x="263343" y="2841957"/>
            <a:ext cx="40241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Вид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разрешенного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 использования: для птицеводство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64425" y="4153042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58124" y="4645058"/>
            <a:ext cx="38227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– возможно</a:t>
            </a:r>
            <a:r>
              <a:rPr lang="ru-RU" sz="1600" i="1" dirty="0" smtClean="0">
                <a:solidFill>
                  <a:schemeClr val="accent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  <a:endParaRPr lang="ru-RU" sz="1600" i="1" dirty="0">
              <a:solidFill>
                <a:schemeClr val="accent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258124" y="4930858"/>
            <a:ext cx="38227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Газоснабжение – возможно.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264425" y="5252535"/>
            <a:ext cx="38227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– возможно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264425" y="5605908"/>
            <a:ext cx="38227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– возможно</a:t>
            </a:r>
            <a:r>
              <a:rPr lang="ru-RU" sz="1600" i="1" dirty="0" smtClean="0">
                <a:solidFill>
                  <a:schemeClr val="accent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  <a:endParaRPr lang="ru-RU" sz="1600" i="1" dirty="0">
              <a:solidFill>
                <a:schemeClr val="accent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264425" y="5919845"/>
            <a:ext cx="4592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Ливневая канализация – возможно</a:t>
            </a:r>
            <a:r>
              <a:rPr lang="ru-RU" sz="1600" i="1" dirty="0" smtClean="0">
                <a:solidFill>
                  <a:schemeClr val="accent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  <a:endParaRPr lang="ru-RU" sz="1600" i="1" dirty="0">
              <a:solidFill>
                <a:schemeClr val="accent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264425" y="6205645"/>
            <a:ext cx="4592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Наличие подъездных путей - имеется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257042" y="3430551"/>
            <a:ext cx="52438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Механизм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предоставления земельного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участка: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аренда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через аукцион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332" t="9071" r="1828" b="2242"/>
          <a:stretch/>
        </p:blipFill>
        <p:spPr>
          <a:xfrm>
            <a:off x="5723321" y="1391759"/>
            <a:ext cx="6238240" cy="486664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6" name="Rectangle 5"/>
          <p:cNvSpPr/>
          <p:nvPr/>
        </p:nvSpPr>
        <p:spPr bwMode="auto">
          <a:xfrm>
            <a:off x="257042" y="354202"/>
            <a:ext cx="6530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Для строительства птицефермы в Тымовском районе</a:t>
            </a:r>
          </a:p>
        </p:txBody>
      </p:sp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59208" y="1488213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99" name="Rectangle 5"/>
          <p:cNvSpPr/>
          <p:nvPr/>
        </p:nvSpPr>
        <p:spPr bwMode="auto">
          <a:xfrm>
            <a:off x="259208" y="1984821"/>
            <a:ext cx="47327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Предоставлении субсидии субъектам малого и среднего предпринимательства на возмещение затрат, связанных с приобретением оборудования </a:t>
            </a:r>
          </a:p>
        </p:txBody>
      </p:sp>
      <p:sp>
        <p:nvSpPr>
          <p:cNvPr id="103" name="TextBox 102"/>
          <p:cNvSpPr txBox="1"/>
          <p:nvPr/>
        </p:nvSpPr>
        <p:spPr bwMode="auto">
          <a:xfrm>
            <a:off x="259208" y="3252132"/>
            <a:ext cx="5155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Дополнительная информация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4" name="Rectangle 5"/>
          <p:cNvSpPr/>
          <p:nvPr/>
        </p:nvSpPr>
        <p:spPr bwMode="auto">
          <a:xfrm>
            <a:off x="257042" y="3713797"/>
            <a:ext cx="59746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Инвестиционная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площадка,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предназначенная </a:t>
            </a: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для развития птицеводческого бизнеса, обладает рядом преимуществ. Расположение вдали от жилой застройки обеспечивает соблюдение санитарно-эпидемиологических норм. Кроме того, земельный участок соответствует всем необходимым ветеринарным и экологическим стандартам.</a:t>
            </a:r>
          </a:p>
        </p:txBody>
      </p:sp>
      <p:grpSp>
        <p:nvGrpSpPr>
          <p:cNvPr id="106" name="Группа 105"/>
          <p:cNvGrpSpPr/>
          <p:nvPr/>
        </p:nvGrpSpPr>
        <p:grpSpPr>
          <a:xfrm>
            <a:off x="8610599" y="4115524"/>
            <a:ext cx="3577349" cy="832492"/>
            <a:chOff x="7024587" y="2463428"/>
            <a:chExt cx="5550738" cy="832492"/>
          </a:xfrm>
        </p:grpSpPr>
        <p:sp>
          <p:nvSpPr>
            <p:cNvPr id="107" name="Скругленная прямоугольная выноска 106"/>
            <p:cNvSpPr/>
            <p:nvPr/>
          </p:nvSpPr>
          <p:spPr>
            <a:xfrm>
              <a:off x="7024587" y="2463428"/>
              <a:ext cx="5361553" cy="832492"/>
            </a:xfrm>
            <a:prstGeom prst="wedgeRoundRectCallout">
              <a:avLst>
                <a:gd name="adj1" fmla="val 6356"/>
                <a:gd name="adj2" fmla="val -73254"/>
                <a:gd name="adj3" fmla="val 16667"/>
              </a:avLst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Rectangle 5"/>
            <p:cNvSpPr/>
            <p:nvPr/>
          </p:nvSpPr>
          <p:spPr bwMode="auto">
            <a:xfrm>
              <a:off x="7138646" y="2584036"/>
              <a:ext cx="5436679" cy="425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300"/>
                </a:lnSpc>
                <a:defRPr/>
              </a:pPr>
              <a:r>
                <a:rPr lang="ru-RU" sz="1400" dirty="0" smtClean="0">
                  <a:solidFill>
                    <a:srgbClr val="FF0000"/>
                  </a:solidFill>
                  <a:latin typeface="Gotham Pro Medium" panose="02000603030000020004" pitchFamily="2" charset="0"/>
                  <a:cs typeface="Gotham Pro Medium" panose="02000603030000020004" pitchFamily="2" charset="0"/>
                </a:rPr>
                <a:t>Картинка, соответствующая тематике </a:t>
              </a:r>
              <a:r>
                <a:rPr lang="ru-RU" sz="1400" dirty="0" err="1" smtClean="0">
                  <a:solidFill>
                    <a:srgbClr val="FF0000"/>
                  </a:solidFill>
                  <a:latin typeface="Gotham Pro Medium" panose="02000603030000020004" pitchFamily="2" charset="0"/>
                  <a:cs typeface="Gotham Pro Medium" panose="02000603030000020004" pitchFamily="2" charset="0"/>
                </a:rPr>
                <a:t>инвестиционноо</a:t>
              </a:r>
              <a:r>
                <a:rPr lang="ru-RU" sz="1400" dirty="0" smtClean="0">
                  <a:solidFill>
                    <a:srgbClr val="FF0000"/>
                  </a:solidFill>
                  <a:latin typeface="Gotham Pro Medium" panose="02000603030000020004" pitchFamily="2" charset="0"/>
                  <a:cs typeface="Gotham Pro Medium" panose="02000603030000020004" pitchFamily="2" charset="0"/>
                </a:rPr>
                <a:t> предложения</a:t>
              </a:r>
              <a:endParaRPr lang="ru-RU" sz="1400" dirty="0">
                <a:solidFill>
                  <a:srgbClr val="FF0000"/>
                </a:solidFill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5189" y="1162037"/>
            <a:ext cx="5622759" cy="4787579"/>
          </a:xfrm>
          <a:prstGeom prst="rect">
            <a:avLst/>
          </a:prstGeom>
        </p:spPr>
      </p:pic>
      <p:sp>
        <p:nvSpPr>
          <p:cNvPr id="15" name="Rectangle 5"/>
          <p:cNvSpPr/>
          <p:nvPr/>
        </p:nvSpPr>
        <p:spPr bwMode="auto">
          <a:xfrm>
            <a:off x="257042" y="354202"/>
            <a:ext cx="6530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latin typeface="Gotham Pro" panose="02000503040000020004" pitchFamily="2" charset="0"/>
                <a:cs typeface="Gotham Pro" panose="02000503040000020004" pitchFamily="2" charset="0"/>
              </a:rPr>
              <a:t>Для строительства птицефермы в Тымовском районе</a:t>
            </a:r>
          </a:p>
        </p:txBody>
      </p:sp>
    </p:spTree>
    <p:extLst>
      <p:ext uri="{BB962C8B-B14F-4D97-AF65-F5344CB8AC3E}">
        <p14:creationId xmlns:p14="http://schemas.microsoft.com/office/powerpoint/2010/main" val="23553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</TotalTime>
  <Words>241</Words>
  <Application>Microsoft Office PowerPoint</Application>
  <DocSecurity>0</DocSecurity>
  <PresentationFormat>Широкоэкранный</PresentationFormat>
  <Paragraphs>43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Gotham Pro</vt:lpstr>
      <vt:lpstr>Gotham Pro Black</vt:lpstr>
      <vt:lpstr>Gotham Pro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Mininvest</cp:lastModifiedBy>
  <cp:revision>56</cp:revision>
  <dcterms:created xsi:type="dcterms:W3CDTF">2024-05-13T08:47:00Z</dcterms:created>
  <dcterms:modified xsi:type="dcterms:W3CDTF">2025-03-26T23:36:14Z</dcterms:modified>
  <cp:category/>
  <dc:identifier/>
  <cp:contentStatus/>
  <dc:language/>
  <cp:version/>
</cp:coreProperties>
</file>