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9" r:id="rId5"/>
    <p:sldId id="271" r:id="rId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258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10.04.2025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10.04.2025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10.04.2025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10.04.2025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10.04.2025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10.04.2025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8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svg"/><Relationship Id="rId10" Type="http://schemas.openxmlformats.org/officeDocument/2006/relationships/image" Target="../media/image14.jpe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31335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988" y="6361330"/>
            <a:ext cx="4705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 err="1" smtClean="0">
                <a:latin typeface="Gotham Pro" panose="02000503040000020004" pitchFamily="2" charset="0"/>
                <a:cs typeface="Gotham Pro" panose="02000503040000020004" pitchFamily="2" charset="0"/>
              </a:rPr>
              <a:t>Охинский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муниципальный округ Сахалинской области, 2025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92747" y="3130986"/>
            <a:ext cx="6847886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4400" b="1" dirty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Объект по производству сельскохозяйственной </a:t>
            </a:r>
            <a:r>
              <a:rPr lang="ru-RU" sz="4400" b="1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продукции</a:t>
            </a:r>
            <a:endParaRPr lang="ru-RU" sz="4400" b="1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320684" y="313485"/>
            <a:ext cx="5973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Объект по производству сельскохозяйственной продукции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155082" y="2458069"/>
            <a:ext cx="3964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</a:p>
        </p:txBody>
      </p:sp>
      <p:sp>
        <p:nvSpPr>
          <p:cNvPr id="12" name="Rectangle 5"/>
          <p:cNvSpPr/>
          <p:nvPr/>
        </p:nvSpPr>
        <p:spPr bwMode="auto">
          <a:xfrm>
            <a:off x="2217883" y="3200753"/>
            <a:ext cx="3140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объем инвестиций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190796" y="3057707"/>
            <a:ext cx="1206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3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9654" y="3198737"/>
            <a:ext cx="87935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млн руб.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245608" y="915287"/>
            <a:ext cx="368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</a:p>
        </p:txBody>
      </p:sp>
      <p:sp>
        <p:nvSpPr>
          <p:cNvPr id="26" name="Rectangle 5"/>
          <p:cNvSpPr/>
          <p:nvPr/>
        </p:nvSpPr>
        <p:spPr bwMode="auto">
          <a:xfrm>
            <a:off x="155082" y="1443313"/>
            <a:ext cx="11570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Цели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проекта по созданию объекта по производству сельскохозяйственной продукции увеличение объёмов производства и сбыта сельскохозяйственной продукции;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получение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дополнительных доходов и прибыли;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создание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рабочих мест.  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190796" y="4540069"/>
            <a:ext cx="266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</a:p>
        </p:txBody>
      </p:sp>
      <p:sp>
        <p:nvSpPr>
          <p:cNvPr id="28" name="Rectangle 5"/>
          <p:cNvSpPr/>
          <p:nvPr/>
        </p:nvSpPr>
        <p:spPr bwMode="auto">
          <a:xfrm>
            <a:off x="198051" y="5021961"/>
            <a:ext cx="7621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Жители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Охинского муниципального округа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178174" y="3534758"/>
            <a:ext cx="95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132703" y="3750856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</a:p>
        </p:txBody>
      </p:sp>
      <p:sp>
        <p:nvSpPr>
          <p:cNvPr id="32" name="Rectangle 5"/>
          <p:cNvSpPr/>
          <p:nvPr/>
        </p:nvSpPr>
        <p:spPr bwMode="auto">
          <a:xfrm>
            <a:off x="2217883" y="3670271"/>
            <a:ext cx="4808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151308" y="4067158"/>
            <a:ext cx="1104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1,0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157855" y="4264125"/>
            <a:ext cx="746804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</a:p>
        </p:txBody>
      </p:sp>
      <p:sp>
        <p:nvSpPr>
          <p:cNvPr id="37" name="Rectangle 5"/>
          <p:cNvSpPr/>
          <p:nvPr/>
        </p:nvSpPr>
        <p:spPr bwMode="auto">
          <a:xfrm>
            <a:off x="2193866" y="4177609"/>
            <a:ext cx="2851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площадь застройки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155082" y="5309574"/>
            <a:ext cx="5884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Дополнительная информация</a:t>
            </a:r>
          </a:p>
        </p:txBody>
      </p:sp>
      <p:sp>
        <p:nvSpPr>
          <p:cNvPr id="42" name="Rectangle 5"/>
          <p:cNvSpPr/>
          <p:nvPr/>
        </p:nvSpPr>
        <p:spPr bwMode="auto">
          <a:xfrm>
            <a:off x="161057" y="5782986"/>
            <a:ext cx="11771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Преимуществом для инвесторов является отсутствие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конкурентов. Наличие высокого круглогодичного спроса на продукцию тепличного хозяйства. Гарантированный рынок сбыта.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254" y="2233209"/>
            <a:ext cx="4124465" cy="307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55584" y="309470"/>
            <a:ext cx="5973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Объект по производству сельскохозяйственной продукции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136503" y="933770"/>
            <a:ext cx="2890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 </a:t>
            </a:r>
          </a:p>
        </p:txBody>
      </p:sp>
      <p:sp>
        <p:nvSpPr>
          <p:cNvPr id="13" name="Rectangle 5"/>
          <p:cNvSpPr/>
          <p:nvPr/>
        </p:nvSpPr>
        <p:spPr bwMode="auto">
          <a:xfrm>
            <a:off x="155584" y="1364866"/>
            <a:ext cx="47327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65:24:0000026:160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136503" y="170342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1,0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950498" y="1813026"/>
            <a:ext cx="554752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</a:p>
        </p:txBody>
      </p:sp>
      <p:sp>
        <p:nvSpPr>
          <p:cNvPr id="16" name="Rectangle 5"/>
          <p:cNvSpPr/>
          <p:nvPr/>
        </p:nvSpPr>
        <p:spPr bwMode="auto">
          <a:xfrm>
            <a:off x="1449319" y="1772361"/>
            <a:ext cx="11112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</a:p>
        </p:txBody>
      </p:sp>
      <p:sp>
        <p:nvSpPr>
          <p:cNvPr id="17" name="Rectangle 5"/>
          <p:cNvSpPr/>
          <p:nvPr/>
        </p:nvSpPr>
        <p:spPr bwMode="auto">
          <a:xfrm>
            <a:off x="136503" y="2186692"/>
            <a:ext cx="5550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Категория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земель: земли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населенных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пунктов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Вид разрешенного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использования: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овощеводство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80424" y="3795129"/>
            <a:ext cx="2961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</a:p>
        </p:txBody>
      </p:sp>
      <p:sp>
        <p:nvSpPr>
          <p:cNvPr id="20" name="Rectangle 5"/>
          <p:cNvSpPr/>
          <p:nvPr/>
        </p:nvSpPr>
        <p:spPr bwMode="auto">
          <a:xfrm>
            <a:off x="180424" y="4303359"/>
            <a:ext cx="4516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</a:t>
            </a:r>
            <a:r>
              <a:rPr lang="ru-RU" sz="16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– да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– отсутствует.</a:t>
            </a:r>
          </a:p>
          <a:p>
            <a:pPr lvl="0" algn="just">
              <a:defRPr/>
            </a:pPr>
            <a:r>
              <a:rPr lang="ru-RU" sz="16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– отсутствует.</a:t>
            </a:r>
          </a:p>
          <a:p>
            <a:pPr lvl="0" algn="just">
              <a:defRPr/>
            </a:pPr>
            <a:r>
              <a:rPr lang="ru-RU" sz="16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Газоснабжение – отсутствует.</a:t>
            </a:r>
          </a:p>
          <a:p>
            <a:pPr lvl="0" algn="just">
              <a:defRPr/>
            </a:pPr>
            <a:r>
              <a:rPr lang="ru-RU" sz="16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Имеется транспортная доступность</a:t>
            </a:r>
            <a:r>
              <a:rPr lang="ru-RU" sz="16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  <a:endParaRPr lang="ru-RU" sz="1600" dirty="0">
              <a:solidFill>
                <a:prstClr val="black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151533" y="2863661"/>
            <a:ext cx="67344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Механизм предоставления земельного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участка: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аренда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, продажа, безвозмездное пользование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414" y="1096362"/>
            <a:ext cx="5933753" cy="453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320684" y="313485"/>
            <a:ext cx="6088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Объект по производству сельскохозяйственной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продукции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410546" y="1259428"/>
            <a:ext cx="2965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99" name="Rectangle 5"/>
          <p:cNvSpPr/>
          <p:nvPr/>
        </p:nvSpPr>
        <p:spPr bwMode="auto">
          <a:xfrm>
            <a:off x="320684" y="1732439"/>
            <a:ext cx="445913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-</a:t>
            </a:r>
            <a:r>
              <a:rPr lang="ru-RU" sz="1600" dirty="0" smtClean="0">
                <a:solidFill>
                  <a:srgbClr val="00B050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Возмещение затрат (на муниципальном уровне);</a:t>
            </a:r>
          </a:p>
          <a:p>
            <a:pPr algn="just"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- На уплату процентов по кредитам, полученным в российских кредитных организациях (в размере 100 %, но не более 1 </a:t>
            </a:r>
            <a:r>
              <a:rPr lang="ru-RU" dirty="0" err="1" smtClean="0">
                <a:latin typeface="Gotham Pro" panose="02000503040000020004" pitchFamily="2" charset="0"/>
                <a:cs typeface="Gotham Pro" panose="02000503040000020004" pitchFamily="2" charset="0"/>
              </a:rPr>
              <a:t>млн.руб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.);</a:t>
            </a:r>
          </a:p>
          <a:p>
            <a:pPr algn="just"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- На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уплату лизинговых платежей по договорам финансовой аренды (лизинга) и первого взноса при заключении договора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лизинга субъектам малого и среднего предпринимательства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(не более 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1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млн. руб.);</a:t>
            </a:r>
          </a:p>
          <a:p>
            <a:pPr algn="just"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- На 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возмещение части затрат на приобретение оборудования (не более 1 млн. руб</a:t>
            </a: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.).</a:t>
            </a:r>
          </a:p>
          <a:p>
            <a:pPr algn="just">
              <a:defRPr/>
            </a:pP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02" name="Rectangle 5"/>
          <p:cNvSpPr/>
          <p:nvPr/>
        </p:nvSpPr>
        <p:spPr bwMode="auto">
          <a:xfrm>
            <a:off x="5324566" y="1467687"/>
            <a:ext cx="5436679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defRPr/>
            </a:pPr>
            <a:endParaRPr lang="ru-RU" sz="1400" dirty="0">
              <a:solidFill>
                <a:srgbClr val="FF0000"/>
              </a:solidFill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218" y="1486700"/>
            <a:ext cx="5662775" cy="424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37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216517" y="216247"/>
            <a:ext cx="938566" cy="93910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03476" y="2709972"/>
            <a:ext cx="5211305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>
                <a:latin typeface="Gotham Pro" panose="02000503040000020004"/>
              </a:rPr>
              <a:t>www.adm-okha.ru</a:t>
            </a:r>
          </a:p>
          <a:p>
            <a:pPr>
              <a:lnSpc>
                <a:spcPts val="2800"/>
              </a:lnSpc>
            </a:pPr>
            <a:endParaRPr lang="en-US" sz="2000" dirty="0">
              <a:latin typeface="Gotham Pro" panose="02000503040000020004"/>
            </a:endParaRPr>
          </a:p>
          <a:p>
            <a:pPr>
              <a:lnSpc>
                <a:spcPts val="2800"/>
              </a:lnSpc>
            </a:pPr>
            <a:r>
              <a:rPr lang="en-US" sz="2000" dirty="0">
                <a:latin typeface="Gotham Pro" panose="02000503040000020004"/>
              </a:rPr>
              <a:t>E-mail</a:t>
            </a:r>
            <a:r>
              <a:rPr lang="ru-RU" sz="2000" dirty="0">
                <a:latin typeface="Artegra Sans Condensed" panose="020B0604020202020204" charset="0"/>
              </a:rPr>
              <a:t>: </a:t>
            </a:r>
            <a:r>
              <a:rPr lang="en-US" sz="2000" dirty="0">
                <a:latin typeface="Gotham Pro" panose="02000503040000020004"/>
              </a:rPr>
              <a:t>admokha@daziio.ru</a:t>
            </a:r>
            <a:r>
              <a:rPr lang="en-US" sz="1867" dirty="0">
                <a:latin typeface="Gotham Pro" panose="02000503040000020004"/>
              </a:rPr>
              <a:t> </a:t>
            </a:r>
          </a:p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 dirty="0" err="1">
                <a:latin typeface="Gotham Pro" panose="02000503040000020004"/>
              </a:rPr>
              <a:t>тел</a:t>
            </a:r>
            <a:r>
              <a:rPr lang="en-US" sz="2000" dirty="0">
                <a:latin typeface="Gotham Pro" panose="02000503040000020004"/>
              </a:rPr>
              <a:t>: +74243730398, +74243735418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76269" y="3363941"/>
            <a:ext cx="572513" cy="45072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20153" y="4023307"/>
            <a:ext cx="513168" cy="5131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94881" y="2688261"/>
            <a:ext cx="466131" cy="46613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92225" y="1955800"/>
            <a:ext cx="2233807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85927" y="6127750"/>
            <a:ext cx="270742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2050" name="Picture 2" descr="https://okha65.ru/upload/000/u2/82/f9/v-ohinskom-raione-vyberut-obschestvenno-znachimye-proekty-photo-big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279400"/>
            <a:ext cx="6096000" cy="61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116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</TotalTime>
  <Words>249</Words>
  <Application>Microsoft Office PowerPoint</Application>
  <DocSecurity>0</DocSecurity>
  <PresentationFormat>Широкоэкранный</PresentationFormat>
  <Paragraphs>48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Artegra Sans Condensed</vt:lpstr>
      <vt:lpstr>Calibri</vt:lpstr>
      <vt:lpstr>Calibri Light</vt:lpstr>
      <vt:lpstr>Gotham Pro</vt:lpstr>
      <vt:lpstr>Gotham Pro Black</vt:lpstr>
      <vt:lpstr>Gotham Pro Medium</vt:lpstr>
      <vt:lpstr>Intro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Гаджиева Светлана Юрьевна</cp:lastModifiedBy>
  <cp:revision>174</cp:revision>
  <dcterms:created xsi:type="dcterms:W3CDTF">2024-05-13T08:47:00Z</dcterms:created>
  <dcterms:modified xsi:type="dcterms:W3CDTF">2025-04-10T03:14:57Z</dcterms:modified>
  <cp:category/>
  <dc:identifier/>
  <cp:contentStatus/>
  <dc:language/>
  <cp:version/>
</cp:coreProperties>
</file>