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8" r:id="rId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ADFF"/>
    <a:srgbClr val="A3FFF6"/>
    <a:srgbClr val="8B98E5"/>
    <a:srgbClr val="BEC5F0"/>
    <a:srgbClr val="85D6FF"/>
    <a:srgbClr val="00FFE4"/>
    <a:srgbClr val="18236B"/>
    <a:srgbClr val="0C1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355" y="6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5872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D3D16D-EB99-8B4B-A8D6-1D9D26FCB5D7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458183D-6B02-FC48-8981-62AD49847714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926F72-A288-F54E-B3F7-E9F477DE4FAA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39CEFD-2B95-7F49-9867-4C093E22C439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45187D9-0076-1741-8020-61E412D2E716}" type="datetime1">
              <a:rPr lang="ru-RU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180222-B6D6-D542-ADCF-2E3BF15B2B3D}" type="datetime1">
              <a:rPr lang="ru-RU"/>
              <a:t>09.04.2025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8C65D1-A9B8-6047-BA08-C8B7B4D47D24}" type="datetime1">
              <a:rPr lang="ru-RU"/>
              <a:t>09.04.2025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49C535-779A-DB4A-A449-C30643317331}" type="datetime1">
              <a:rPr lang="ru-RU"/>
              <a:t>09.04.2025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E6A6F3F-D5F0-004F-A17A-2DD0C86A9ECB}" type="datetime1">
              <a:rPr lang="ru-RU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650CE6-50D3-C74D-AC01-5B1D3A179572}" type="datetime1">
              <a:rPr lang="ru-RU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B08E91-986D-7842-B9F9-E55844B7FC96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3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4" Type="http://schemas.openxmlformats.org/officeDocument/2006/relationships/image" Target="../media/image8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31335" y="0"/>
            <a:ext cx="1225466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3836" y="461964"/>
            <a:ext cx="2082302" cy="1031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955988" y="6361330"/>
            <a:ext cx="3538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Курильский муниципальный округ, 2025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59362" y="3429000"/>
            <a:ext cx="6129622" cy="174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Создание туристического комплекса</a:t>
            </a:r>
            <a:endParaRPr lang="ru-RU" sz="4400" b="1" dirty="0">
              <a:solidFill>
                <a:schemeClr val="bg1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61" t="14674"/>
          <a:stretch/>
        </p:blipFill>
        <p:spPr>
          <a:xfrm>
            <a:off x="5643154" y="3377793"/>
            <a:ext cx="6544795" cy="31887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320684" y="313485"/>
            <a:ext cx="4225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Создание туристического комплекса 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14941" y="2311131"/>
            <a:ext cx="3448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Параметры проекта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2" name="Rectangle 5"/>
          <p:cNvSpPr/>
          <p:nvPr/>
        </p:nvSpPr>
        <p:spPr bwMode="auto">
          <a:xfrm>
            <a:off x="2814182" y="3523411"/>
            <a:ext cx="18982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объем инвестиций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20684" y="2847957"/>
            <a:ext cx="1455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о</a:t>
            </a: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т 5-20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22201" y="2869715"/>
            <a:ext cx="833860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млрд руб.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306446" y="1280371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Описание проекта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6" name="Rectangle 5"/>
          <p:cNvSpPr/>
          <p:nvPr/>
        </p:nvSpPr>
        <p:spPr bwMode="auto">
          <a:xfrm>
            <a:off x="314941" y="1788540"/>
            <a:ext cx="119671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Земельный участок у подножия вулкана </a:t>
            </a:r>
            <a:r>
              <a:rPr lang="ru-RU" sz="1600" dirty="0" err="1" smtClean="0">
                <a:latin typeface="Gotham Pro" panose="02000503040000020004" pitchFamily="2" charset="0"/>
                <a:cs typeface="Gotham Pro" panose="02000503040000020004" pitchFamily="2" charset="0"/>
              </a:rPr>
              <a:t>Баранского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, предлагаемый для создания туристического комплекса  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320684" y="4593073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Рынки сбыта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20684" y="3425549"/>
            <a:ext cx="2233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о</a:t>
            </a: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т 100- 300 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2308639" y="3550706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ед.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2308639" y="2921406"/>
            <a:ext cx="38138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количество создаваемых рабочих мест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306446" y="3986443"/>
            <a:ext cx="880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250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1029422" y="4119579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7" name="Rectangle 5"/>
          <p:cNvSpPr/>
          <p:nvPr/>
        </p:nvSpPr>
        <p:spPr bwMode="auto">
          <a:xfrm>
            <a:off x="1433969" y="4063386"/>
            <a:ext cx="19992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площадь застройки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727" y="5206972"/>
            <a:ext cx="41524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Развитие туризма и гостиничного </a:t>
            </a: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бизнеса. Уникальность природных мест. </a:t>
            </a:r>
          </a:p>
          <a:p>
            <a:pPr lvl="0">
              <a:defRPr/>
            </a:pP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Увеличение туристического притока.</a:t>
            </a:r>
            <a:endParaRPr lang="ru-RU" sz="1400" dirty="0">
              <a:solidFill>
                <a:prstClr val="black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961" r="65100" b="84743"/>
          <a:stretch/>
        </p:blipFill>
        <p:spPr bwMode="auto">
          <a:xfrm>
            <a:off x="9612086" y="3216821"/>
            <a:ext cx="2198915" cy="5701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331819" y="1199494"/>
            <a:ext cx="3390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Земельный участок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3" name="Rectangle 5"/>
          <p:cNvSpPr/>
          <p:nvPr/>
        </p:nvSpPr>
        <p:spPr bwMode="auto">
          <a:xfrm>
            <a:off x="359941" y="1592712"/>
            <a:ext cx="47327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Местоположение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45.084436, 147.99179518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331621" y="2279974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250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034573" y="2395237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  <a:endParaRPr lang="ru-RU" sz="12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6" name="Rectangle 5"/>
          <p:cNvSpPr/>
          <p:nvPr/>
        </p:nvSpPr>
        <p:spPr bwMode="auto">
          <a:xfrm>
            <a:off x="1451503" y="2362894"/>
            <a:ext cx="9925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площадь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331621" y="2738272"/>
            <a:ext cx="47327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Категория земель – земли промышленности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303499" y="3535761"/>
            <a:ext cx="2959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Инфраструктура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334383" y="4009664"/>
            <a:ext cx="50561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Электроснабжение – возможно подключение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1" name="Rectangle 5"/>
          <p:cNvSpPr/>
          <p:nvPr/>
        </p:nvSpPr>
        <p:spPr bwMode="auto">
          <a:xfrm>
            <a:off x="348806" y="4306025"/>
            <a:ext cx="38227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Газоснабжение – отсутствует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2" name="Rectangle 5"/>
          <p:cNvSpPr/>
          <p:nvPr/>
        </p:nvSpPr>
        <p:spPr bwMode="auto">
          <a:xfrm>
            <a:off x="333871" y="4579365"/>
            <a:ext cx="47305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Водоснабжение – возможно подключение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348806" y="4876015"/>
            <a:ext cx="45130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Водоотведение – возможно подключение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348806" y="5149066"/>
            <a:ext cx="45921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Ливневая канализация – отсутствует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5" name="Rectangle 5"/>
          <p:cNvSpPr/>
          <p:nvPr/>
        </p:nvSpPr>
        <p:spPr bwMode="auto">
          <a:xfrm>
            <a:off x="333871" y="5408552"/>
            <a:ext cx="45921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Наличие подъездных путей - Да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331621" y="3053138"/>
            <a:ext cx="54654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Механизм предоставления земельного участка –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аренда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3" r="14683"/>
          <a:stretch/>
        </p:blipFill>
        <p:spPr>
          <a:xfrm>
            <a:off x="6091949" y="1896961"/>
            <a:ext cx="5755371" cy="3926964"/>
          </a:xfrm>
          <a:prstGeom prst="rect">
            <a:avLst/>
          </a:prstGeom>
        </p:spPr>
      </p:pic>
      <p:sp>
        <p:nvSpPr>
          <p:cNvPr id="26" name="Rectangle 5"/>
          <p:cNvSpPr/>
          <p:nvPr/>
        </p:nvSpPr>
        <p:spPr bwMode="auto">
          <a:xfrm>
            <a:off x="320684" y="313485"/>
            <a:ext cx="4225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Создание туристического комплекса 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23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932CB-5393-2549-A620-5A2080163E54}" type="slidenum">
              <a:rPr lang="ru-RU" smtClean="0"/>
              <a:t>4</a:t>
            </a:fld>
            <a:endParaRPr lang="ru-RU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20684" y="982891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Меры поддержки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08" name="TextBox 107"/>
          <p:cNvSpPr txBox="1"/>
          <p:nvPr/>
        </p:nvSpPr>
        <p:spPr bwMode="auto">
          <a:xfrm>
            <a:off x="358647" y="1351139"/>
            <a:ext cx="3531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Курильские острова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09" name="Прямоугольник: скругленные углы 88">
            <a:extLst>
              <a:ext uri="{FF2B5EF4-FFF2-40B4-BE49-F238E27FC236}">
                <a16:creationId xmlns:a16="http://schemas.microsoft.com/office/drawing/2014/main" id="{CB87F24B-5DEA-0985-DBE9-C17A014D9B77}"/>
              </a:ext>
            </a:extLst>
          </p:cNvPr>
          <p:cNvSpPr/>
          <p:nvPr/>
        </p:nvSpPr>
        <p:spPr>
          <a:xfrm>
            <a:off x="7831093" y="1109224"/>
            <a:ext cx="4265658" cy="5612251"/>
          </a:xfrm>
          <a:prstGeom prst="roundRect">
            <a:avLst>
              <a:gd name="adj" fmla="val 1277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E3F4F255-6403-F938-2E36-0FB6BB251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5400000">
            <a:off x="8677162" y="952996"/>
            <a:ext cx="150104" cy="917304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 bwMode="auto">
          <a:xfrm>
            <a:off x="8845876" y="1198397"/>
            <a:ext cx="2980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2400" dirty="0" smtClean="0">
                <a:solidFill>
                  <a:schemeClr val="bg1"/>
                </a:solidFill>
                <a:latin typeface="Gotham Pro Medium" panose="02000603030000020004" pitchFamily="2" charset="0"/>
                <a:cs typeface="Gotham Pro Medium" panose="02000603030000020004" pitchFamily="2" charset="0"/>
              </a:rPr>
              <a:t>Специальные условия</a:t>
            </a:r>
            <a:endParaRPr lang="ru-RU" sz="2400" dirty="0">
              <a:solidFill>
                <a:schemeClr val="bg1"/>
              </a:solidFill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128" name="object 28"/>
          <p:cNvSpPr txBox="1"/>
          <p:nvPr/>
        </p:nvSpPr>
        <p:spPr>
          <a:xfrm>
            <a:off x="8097804" y="2239979"/>
            <a:ext cx="2444115" cy="122364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Возмещение</a:t>
            </a:r>
            <a:r>
              <a:rPr sz="1400" b="1" spc="-4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затрат*: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инфраструктуру</a:t>
            </a:r>
            <a:endParaRPr sz="1400" dirty="0">
              <a:latin typeface="Gotham Pro"/>
              <a:cs typeface="Gotham Pro"/>
            </a:endParaRPr>
          </a:p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 проценты 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кредитам  На покупку</a:t>
            </a:r>
            <a:r>
              <a:rPr sz="1400" spc="-6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оборудования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29" name="object 27"/>
          <p:cNvSpPr txBox="1"/>
          <p:nvPr/>
        </p:nvSpPr>
        <p:spPr>
          <a:xfrm>
            <a:off x="8104789" y="3580358"/>
            <a:ext cx="2673350" cy="62230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76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Дополнительные</a:t>
            </a:r>
            <a:r>
              <a:rPr sz="1400" b="1" spc="-5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меры: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Свободная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таможенная</a:t>
            </a:r>
            <a:r>
              <a:rPr sz="1400" spc="-8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зона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0" name="object 29"/>
          <p:cNvSpPr txBox="1"/>
          <p:nvPr/>
        </p:nvSpPr>
        <p:spPr>
          <a:xfrm>
            <a:off x="8097803" y="4199478"/>
            <a:ext cx="3998947" cy="676467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Иностранная сила вне</a:t>
            </a:r>
            <a:r>
              <a:rPr sz="1400" spc="-8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квот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Земельный </a:t>
            </a:r>
            <a:r>
              <a:rPr sz="1400" spc="5" dirty="0" err="1">
                <a:solidFill>
                  <a:srgbClr val="FFFFFF"/>
                </a:solidFill>
                <a:latin typeface="Gotham Pro"/>
                <a:cs typeface="Gotham Pro"/>
              </a:rPr>
              <a:t>участок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lang="ru-RU" sz="1400" dirty="0" smtClean="0">
                <a:solidFill>
                  <a:srgbClr val="FFFFFF"/>
                </a:solidFill>
                <a:latin typeface="Gotham Pro"/>
                <a:cs typeface="Gotham Pro"/>
              </a:rPr>
              <a:t>в аренду без торгов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1" name="object 25"/>
          <p:cNvSpPr txBox="1"/>
          <p:nvPr/>
        </p:nvSpPr>
        <p:spPr>
          <a:xfrm>
            <a:off x="8070647" y="5403867"/>
            <a:ext cx="3360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*на уплату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процентов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инвестиционным 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кредитам - 700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</a:t>
            </a:r>
            <a:r>
              <a:rPr sz="1200" spc="1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рублей;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132" name="object 26"/>
          <p:cNvSpPr txBox="1"/>
          <p:nvPr/>
        </p:nvSpPr>
        <p:spPr>
          <a:xfrm>
            <a:off x="8074202" y="5941484"/>
            <a:ext cx="3096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остальным направлениям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- 100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  рублей.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326557" y="183050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536357" y="1830500"/>
            <a:ext cx="2743200" cy="60960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5431957" y="183050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CE30BF86-195E-297C-590F-496D78600F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677031" y="1950634"/>
            <a:ext cx="375337" cy="369332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337763" y="1889816"/>
            <a:ext cx="203498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 smtClean="0">
                <a:latin typeface="Gotham Pro Medium" panose="02000603030000020004" pitchFamily="2" charset="0"/>
                <a:cs typeface="Gotham Pro Medium" panose="02000603030000020004" pitchFamily="2" charset="0"/>
              </a:rPr>
              <a:t>НАЛОГОВЫЕ ПРЕФЕРЕНЦИИ</a:t>
            </a:r>
            <a:endParaRPr lang="ru-RU" dirty="0"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38221" y="1911750"/>
            <a:ext cx="2163649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 smtClean="0">
                <a:latin typeface="Gotham Pro Medium" panose="02000603030000020004" pitchFamily="2" charset="0"/>
                <a:cs typeface="Gotham Pro Medium" panose="02000603030000020004" pitchFamily="2" charset="0"/>
              </a:rPr>
              <a:t>СТАНДАРТНЫЕ УСЛОВИЯ</a:t>
            </a:r>
            <a:endParaRPr lang="ru-RU" dirty="0"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594537" y="2032982"/>
            <a:ext cx="1564390" cy="33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sz="2800" dirty="0" smtClean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КОРФ</a:t>
            </a:r>
            <a:endParaRPr lang="ru-RU" sz="2800" dirty="0">
              <a:solidFill>
                <a:schemeClr val="bg1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grpSp>
        <p:nvGrpSpPr>
          <p:cNvPr id="69" name="Группа 68"/>
          <p:cNvGrpSpPr/>
          <p:nvPr/>
        </p:nvGrpSpPr>
        <p:grpSpPr>
          <a:xfrm>
            <a:off x="303504" y="4262835"/>
            <a:ext cx="7179336" cy="813688"/>
            <a:chOff x="288264" y="4108608"/>
            <a:chExt cx="7179336" cy="962339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74" name="Скругленный прямоугольник 73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780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1,5%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88264" y="4314131"/>
              <a:ext cx="2034988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ЗЕМЛЮ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290300" y="6024232"/>
            <a:ext cx="7179336" cy="813688"/>
            <a:chOff x="288264" y="4108608"/>
            <a:chExt cx="7179336" cy="962339"/>
          </a:xfrm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653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7,6%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10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83" name="Скругленный прямоугольник 82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30%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85" name="Скругленный прямоугольник 84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СТРАХОВЫЕ ВЗНОСЫ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290300" y="5144916"/>
            <a:ext cx="7192540" cy="813687"/>
            <a:chOff x="288264" y="4108608"/>
            <a:chExt cx="7192540" cy="962339"/>
          </a:xfrm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573587" y="4258497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675664" y="4255541"/>
              <a:ext cx="1805140" cy="62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рассчитывается индивидуально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4" name="Скругленный прямоугольник 93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ТРАНСПОРТ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318289" y="3385645"/>
            <a:ext cx="7179336" cy="813688"/>
            <a:chOff x="288264" y="4108608"/>
            <a:chExt cx="7179336" cy="962339"/>
          </a:xfrm>
        </p:grpSpPr>
        <p:sp>
          <p:nvSpPr>
            <p:cNvPr id="97" name="Скругленный прямоугольник 96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2574748" y="422786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56" name="Скругленный прямоугольник 155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2,2%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58" name="Скругленный прямоугольник 157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ИМУЩЕСТВО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160" name="Группа 159"/>
          <p:cNvGrpSpPr/>
          <p:nvPr/>
        </p:nvGrpSpPr>
        <p:grpSpPr>
          <a:xfrm>
            <a:off x="303504" y="2517592"/>
            <a:ext cx="7179336" cy="813688"/>
            <a:chOff x="288264" y="4108608"/>
            <a:chExt cx="7179336" cy="962339"/>
          </a:xfrm>
        </p:grpSpPr>
        <p:sp>
          <p:nvSpPr>
            <p:cNvPr id="161" name="Скругленный прямоугольник 160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65" name="Скругленный прямоугольник 164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25%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67" name="Скругленный прямоугольник 166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288264" y="4280896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ПРИБЫЛЬ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075" y="221672"/>
            <a:ext cx="427976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76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1477</TotalTime>
  <Words>227</Words>
  <Application>Microsoft Office PowerPoint</Application>
  <DocSecurity>0</DocSecurity>
  <PresentationFormat>Широкоэкранный</PresentationFormat>
  <Paragraphs>69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Gotham Pro</vt:lpstr>
      <vt:lpstr>Gotham Pro Black</vt:lpstr>
      <vt:lpstr>Gotham Pro Light</vt:lpstr>
      <vt:lpstr>Gotham Pro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Mininvest</cp:lastModifiedBy>
  <cp:revision>65</cp:revision>
  <dcterms:created xsi:type="dcterms:W3CDTF">2024-05-13T08:47:00Z</dcterms:created>
  <dcterms:modified xsi:type="dcterms:W3CDTF">2025-04-09T01:23:20Z</dcterms:modified>
  <cp:category/>
  <dc:identifier/>
  <cp:contentStatus/>
  <dc:language/>
  <cp:version/>
</cp:coreProperties>
</file>