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6" r:id="rId4"/>
    <p:sldId id="263" r:id="rId5"/>
    <p:sldId id="265" r:id="rId6"/>
    <p:sldId id="260" r:id="rId7"/>
  </p:sldIdLst>
  <p:sldSz cx="18288000" cy="10287000"/>
  <p:notesSz cx="6797675" cy="9929813"/>
  <p:embeddedFontLst>
    <p:embeddedFont>
      <p:font typeface="Tahoma" panose="020B0604030504040204" pitchFamily="34" charset="0"/>
      <p:regular r:id="rId9"/>
      <p:bold r:id="rId10"/>
    </p:embeddedFont>
    <p:embeddedFont>
      <p:font typeface="Artegra Sans Condensed" panose="020B0604020202020204" charset="0"/>
      <p:regular r:id="rId11"/>
    </p:embeddedFont>
    <p:embeddedFont>
      <p:font typeface="Intro" panose="02000000000000000000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256" autoAdjust="0"/>
  </p:normalViewPr>
  <p:slideViewPr>
    <p:cSldViewPr>
      <p:cViewPr varScale="1">
        <p:scale>
          <a:sx n="74" d="100"/>
          <a:sy n="74" d="100"/>
        </p:scale>
        <p:origin x="53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2E25D-3176-49B5-8B67-00D85A200050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0C10C-111A-4A9F-8FD0-E2CB853E5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73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AD777-3E61-4702-B7DB-A03CDC3751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44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2.jpeg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17.png"/><Relationship Id="rId10" Type="http://schemas.openxmlformats.org/officeDocument/2006/relationships/image" Target="../media/image3.jpeg"/><Relationship Id="rId4" Type="http://schemas.openxmlformats.org/officeDocument/2006/relationships/image" Target="../media/image6.svg"/><Relationship Id="rId9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10800" y="3695700"/>
            <a:ext cx="7463975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ИНВЕСТИЦИОННОЕ</a:t>
            </a:r>
            <a:r>
              <a:rPr lang="ru-RU" sz="3000" dirty="0">
                <a:solidFill>
                  <a:srgbClr val="000000"/>
                </a:solidFill>
                <a:latin typeface="Intro"/>
              </a:rPr>
              <a:t> предложение</a:t>
            </a:r>
            <a:endParaRPr lang="en-US" sz="3000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368384" y="4319858"/>
            <a:ext cx="7830993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  <a:spcBef>
                <a:spcPct val="0"/>
              </a:spcBef>
            </a:pPr>
            <a:r>
              <a:rPr lang="ru-RU" sz="4999" dirty="0" smtClean="0">
                <a:solidFill>
                  <a:srgbClr val="47A5AD"/>
                </a:solidFill>
                <a:latin typeface="Intro" panose="02000000000000000000" charset="0"/>
              </a:rPr>
              <a:t>ТЕПЛИЧНЫЙ КОМПЛЕКС, плодовые питомники</a:t>
            </a:r>
            <a:endParaRPr lang="en-US" sz="4999" dirty="0">
              <a:solidFill>
                <a:srgbClr val="47A5AD"/>
              </a:solidFill>
              <a:latin typeface="Intro" panose="02000000000000000000" charset="0"/>
            </a:endParaRPr>
          </a:p>
        </p:txBody>
      </p:sp>
      <p:pic>
        <p:nvPicPr>
          <p:cNvPr id="22" name="Picture 5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23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25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29" y="1776710"/>
            <a:ext cx="9982200" cy="6651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5552" y="585113"/>
            <a:ext cx="10814052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ЦЕЛЬ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5553" y="1147955"/>
            <a:ext cx="1251464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635"/>
              </a:lnSpc>
              <a:spcBef>
                <a:spcPct val="0"/>
              </a:spcBef>
            </a:pP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СОЗДАНИЕ УНИКАЛЬНОГО СОВРЕМЕННОГО ТЕПЛИЧНОГО КОМПЛЕКСА ДЛЯ ГРУГЛОГОДИЧНОГО ВЫРАЩИВАНИЯ ЯГОД И ОВОЩЕЙ, ПЛОЖОВЫХ ДЕРЕВЬЕВ, КУСТАРНИКОВ, ЦВЕТОВ</a:t>
            </a:r>
            <a:endParaRPr lang="en-US" sz="2496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49009" y="2153335"/>
            <a:ext cx="6391557" cy="402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ПАРАМЕТРЫ ПРОЕКТА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7760" y="2577836"/>
            <a:ext cx="6484255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495"/>
              </a:lnSpc>
              <a:buFontTx/>
              <a:buChar char="-"/>
            </a:pPr>
            <a:r>
              <a:rPr lang="ru-RU" sz="2300" dirty="0" smtClean="0">
                <a:solidFill>
                  <a:srgbClr val="47A5AD"/>
                </a:solidFill>
                <a:latin typeface="Artegra Sans Condensed"/>
              </a:rPr>
              <a:t>Площадь –104 га</a:t>
            </a:r>
          </a:p>
          <a:p>
            <a:pPr algn="just">
              <a:lnSpc>
                <a:spcPts val="3495"/>
              </a:lnSpc>
            </a:pPr>
            <a:r>
              <a:rPr lang="ru-RU" sz="2300" i="1" dirty="0">
                <a:solidFill>
                  <a:srgbClr val="47A5AD"/>
                </a:solidFill>
                <a:latin typeface="Artegra Sans Condensed"/>
              </a:rPr>
              <a:t>с. Пожарское -40 га</a:t>
            </a:r>
          </a:p>
          <a:p>
            <a:pPr algn="just">
              <a:lnSpc>
                <a:spcPts val="3495"/>
              </a:lnSpc>
            </a:pPr>
            <a:r>
              <a:rPr lang="ru-RU" sz="2300" i="1" dirty="0" err="1" smtClean="0">
                <a:solidFill>
                  <a:srgbClr val="47A5AD"/>
                </a:solidFill>
                <a:latin typeface="Artegra Sans Condensed"/>
              </a:rPr>
              <a:t>с.Чапланово</a:t>
            </a:r>
            <a:r>
              <a:rPr lang="ru-RU" sz="2300" i="1" dirty="0" smtClean="0">
                <a:solidFill>
                  <a:srgbClr val="47A5AD"/>
                </a:solidFill>
                <a:latin typeface="Artegra Sans Condensed"/>
              </a:rPr>
              <a:t> – 13 га</a:t>
            </a:r>
          </a:p>
          <a:p>
            <a:pPr algn="just">
              <a:lnSpc>
                <a:spcPts val="3495"/>
              </a:lnSpc>
            </a:pPr>
            <a:r>
              <a:rPr lang="ru-RU" sz="2300" i="1" dirty="0" smtClean="0">
                <a:solidFill>
                  <a:srgbClr val="47A5AD"/>
                </a:solidFill>
                <a:latin typeface="Artegra Sans Condensed"/>
              </a:rPr>
              <a:t>с. Костромское – 17 га </a:t>
            </a:r>
          </a:p>
          <a:p>
            <a:pPr algn="just">
              <a:lnSpc>
                <a:spcPts val="3495"/>
              </a:lnSpc>
            </a:pPr>
            <a:r>
              <a:rPr lang="ru-RU" sz="2300" i="1" dirty="0" smtClean="0">
                <a:solidFill>
                  <a:srgbClr val="47A5AD"/>
                </a:solidFill>
                <a:latin typeface="Artegra Sans Condensed"/>
              </a:rPr>
              <a:t>ул. Мичурина </a:t>
            </a:r>
            <a:r>
              <a:rPr lang="ru-RU" sz="2300" i="1" dirty="0" err="1" smtClean="0">
                <a:solidFill>
                  <a:srgbClr val="47A5AD"/>
                </a:solidFill>
                <a:latin typeface="Artegra Sans Condensed"/>
              </a:rPr>
              <a:t>г.Холмска</a:t>
            </a:r>
            <a:r>
              <a:rPr lang="ru-RU" sz="2300" i="1" dirty="0" smtClean="0">
                <a:solidFill>
                  <a:srgbClr val="47A5AD"/>
                </a:solidFill>
                <a:latin typeface="Artegra Sans Condensed"/>
              </a:rPr>
              <a:t> – 30 га</a:t>
            </a:r>
          </a:p>
          <a:p>
            <a:pPr algn="just">
              <a:lnSpc>
                <a:spcPts val="3495"/>
              </a:lnSpc>
            </a:pPr>
            <a:r>
              <a:rPr lang="ru-RU" sz="2300" i="1" dirty="0" smtClean="0">
                <a:solidFill>
                  <a:srgbClr val="47A5AD"/>
                </a:solidFill>
                <a:latin typeface="Artegra Sans Condensed"/>
              </a:rPr>
              <a:t>с. Яблочное  - 4 га</a:t>
            </a:r>
            <a:endParaRPr lang="en-US" sz="2300" i="1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51897" y="5293092"/>
            <a:ext cx="6378723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/>
              </a:rPr>
              <a:t>ПРЕИМУЩЕСТВА </a:t>
            </a: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ДЛЯ </a:t>
            </a:r>
            <a:r>
              <a:rPr lang="en-US" sz="2396" dirty="0" smtClean="0">
                <a:solidFill>
                  <a:srgbClr val="000000"/>
                </a:solidFill>
                <a:latin typeface="Intro"/>
              </a:rPr>
              <a:t>ИНВЕСТОРА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14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17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1896" y="7159431"/>
            <a:ext cx="803010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Возможность подключения к  Инженерным коммуникация:</a:t>
            </a:r>
            <a:endParaRPr lang="ru-RU" sz="2396" dirty="0">
              <a:solidFill>
                <a:srgbClr val="000000"/>
              </a:solidFill>
              <a:latin typeface="Intro"/>
            </a:endParaRPr>
          </a:p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00" dirty="0" smtClean="0">
                <a:solidFill>
                  <a:srgbClr val="47A5AD"/>
                </a:solidFill>
                <a:latin typeface="Artegra Sans Condensed"/>
              </a:rPr>
              <a:t>Имеется возможность подключения к инженерным сетям</a:t>
            </a:r>
          </a:p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00" dirty="0" smtClean="0">
                <a:solidFill>
                  <a:srgbClr val="47A5AD"/>
                </a:solidFill>
                <a:latin typeface="Artegra Sans Condensed"/>
              </a:rPr>
              <a:t>Возможно газоснабжение (запланировано </a:t>
            </a:r>
            <a:r>
              <a:rPr lang="ru-RU" sz="2300" dirty="0">
                <a:solidFill>
                  <a:srgbClr val="47A5AD"/>
                </a:solidFill>
                <a:latin typeface="Artegra Sans Condensed"/>
              </a:rPr>
              <a:t>газоснабжение Холмского городского округа до 2025 </a:t>
            </a:r>
            <a:r>
              <a:rPr lang="ru-RU" sz="2300" dirty="0" smtClean="0">
                <a:solidFill>
                  <a:srgbClr val="47A5AD"/>
                </a:solidFill>
                <a:latin typeface="Artegra Sans Condensed"/>
              </a:rPr>
              <a:t>года)</a:t>
            </a:r>
            <a:endParaRPr lang="ru-RU" sz="2300" dirty="0">
              <a:solidFill>
                <a:srgbClr val="47A5AD"/>
              </a:solidFill>
              <a:latin typeface="Artegra Sans Condensed"/>
            </a:endParaRPr>
          </a:p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00" dirty="0" smtClean="0">
                <a:solidFill>
                  <a:srgbClr val="000000"/>
                </a:solidFill>
                <a:latin typeface="Intro"/>
              </a:rPr>
              <a:t>                            Участки не отмежеваны</a:t>
            </a:r>
            <a:endParaRPr lang="ru-RU" sz="2300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1897" y="5751320"/>
            <a:ext cx="6834914" cy="1208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dirty="0" smtClean="0">
                <a:solidFill>
                  <a:srgbClr val="47A5AD"/>
                </a:solidFill>
                <a:latin typeface="Artegra Sans Condensed"/>
              </a:rPr>
              <a:t>Устойчивое развитие сельского хозяйства, потребность у населения Сахалинской области продукцией сельского хозяйства местного производства и посадочного материала</a:t>
            </a:r>
            <a:endParaRPr lang="ru-RU" sz="2300" dirty="0">
              <a:solidFill>
                <a:srgbClr val="47A5AD"/>
              </a:solidFill>
              <a:latin typeface="Artegra Sans Condensed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037" y="4678500"/>
            <a:ext cx="3589042" cy="245649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342" y="4663189"/>
            <a:ext cx="3747258" cy="248711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8342" y="2278338"/>
            <a:ext cx="3798317" cy="21793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4919" y="7341496"/>
            <a:ext cx="2958886" cy="26806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464" y="2270501"/>
            <a:ext cx="3945536" cy="2187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5552" y="585113"/>
            <a:ext cx="10814052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ЦЕЛЬ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5553" y="1147955"/>
            <a:ext cx="1251464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635"/>
              </a:lnSpc>
              <a:spcBef>
                <a:spcPct val="0"/>
              </a:spcBef>
            </a:pP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СОЗДАНИЕ УНИКАЛЬНОГО СОВРЕМЕННОГО ТЕПЛИЧНОГО КОМПЛЕКСА ДЛЯ ГРУГЛОГОДИЧНОГО ВЫРАЩИВАНИЯ ЯГОД И ОВОЩЕЙ, ПЛОЖОВЫХ ДЕРЕВЬЕВ, КУСТАРНИКОВ, ЦВЕТОВ</a:t>
            </a:r>
            <a:endParaRPr lang="en-US" sz="2496" dirty="0">
              <a:solidFill>
                <a:srgbClr val="47A5AD"/>
              </a:solidFill>
              <a:latin typeface="Artegra Sans Condensed"/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14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17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15552" y="2230490"/>
            <a:ext cx="17391448" cy="3524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         В 1946 г. в Хомском городском округе были высажены плодово-ягодные сады: опытное поле Комплексной сельскохозяйственной опытной станции и подсобное хозяйство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пищетреста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 и плодово- ягодный питомник в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Чехове. Эти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посадки имели опытный характер, содержали большой набор пород и сортов яблони, груши, вишни, сливы, винограда, земляники, смородины, крыжовника, малины – в общей сложности более 300 сортов. 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          С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1970 г. плодоводство Холмского городского было сосредоточено в совхозах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Пятиреченский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 и Яблочный,  на площади более 1000 га. В период перестройки данные совхозы перестали существовать, был закрыт Государственный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сортоучасток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tegra Sans Condensed"/>
              </a:rPr>
              <a:t>        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96" dirty="0">
                <a:solidFill>
                  <a:srgbClr val="47A5AD"/>
                </a:solidFill>
                <a:latin typeface="Artegra Sans Condensed"/>
              </a:rPr>
              <a:t>Предлагается использовать опыт прошлых лет и восстановить плодово- ягодные питомники,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96" dirty="0">
                <a:solidFill>
                  <a:srgbClr val="47A5AD"/>
                </a:solidFill>
                <a:latin typeface="Artegra Sans Condensed"/>
              </a:rPr>
              <a:t>а также увеличить разнообразие выращиваемых культур.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6224491"/>
            <a:ext cx="5410200" cy="376910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209" y="6224491"/>
            <a:ext cx="6927145" cy="371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9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" y="687159"/>
            <a:ext cx="12573000" cy="5348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495"/>
              </a:lnSpc>
              <a:buFontTx/>
              <a:buChar char="-"/>
            </a:pPr>
            <a:r>
              <a:rPr lang="ru-RU" sz="2496" dirty="0">
                <a:solidFill>
                  <a:srgbClr val="47A5AD"/>
                </a:solidFill>
                <a:latin typeface="Artegra Sans Condensed"/>
              </a:rPr>
              <a:t>Место расположения </a:t>
            </a: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участков </a:t>
            </a:r>
            <a:r>
              <a:rPr lang="ru-RU" sz="2496" dirty="0">
                <a:solidFill>
                  <a:srgbClr val="47A5AD"/>
                </a:solidFill>
                <a:latin typeface="Artegra Sans Condensed"/>
              </a:rPr>
              <a:t>(адрес</a:t>
            </a: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) </a:t>
            </a:r>
          </a:p>
          <a:p>
            <a:pPr algn="just">
              <a:lnSpc>
                <a:spcPts val="3495"/>
              </a:lnSpc>
            </a:pP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 Сахалинская </a:t>
            </a:r>
            <a:r>
              <a:rPr lang="ru-RU" sz="2496" dirty="0">
                <a:solidFill>
                  <a:srgbClr val="47A5AD"/>
                </a:solidFill>
                <a:latin typeface="Artegra Sans Condensed"/>
              </a:rPr>
              <a:t>область, Холмский </a:t>
            </a: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район</a:t>
            </a:r>
          </a:p>
          <a:p>
            <a:pPr algn="just">
              <a:lnSpc>
                <a:spcPts val="3495"/>
              </a:lnSpc>
            </a:pPr>
            <a:endParaRPr lang="ru-RU" sz="2496" i="1" dirty="0" smtClean="0">
              <a:solidFill>
                <a:srgbClr val="47A5AD"/>
              </a:solidFill>
              <a:latin typeface="Artegra Sans Condensed"/>
            </a:endParaRPr>
          </a:p>
          <a:p>
            <a:pPr algn="just">
              <a:lnSpc>
                <a:spcPts val="3495"/>
              </a:lnSpc>
            </a:pPr>
            <a:r>
              <a:rPr lang="ru-RU" sz="2496" i="1" dirty="0" smtClean="0">
                <a:solidFill>
                  <a:srgbClr val="47A5AD"/>
                </a:solidFill>
                <a:latin typeface="Artegra Sans Condensed"/>
              </a:rPr>
              <a:t>с</a:t>
            </a:r>
            <a:r>
              <a:rPr lang="ru-RU" sz="2496" i="1" dirty="0">
                <a:solidFill>
                  <a:srgbClr val="47A5AD"/>
                </a:solidFill>
                <a:latin typeface="Artegra Sans Condensed"/>
              </a:rPr>
              <a:t>. Яблочное – 4 га</a:t>
            </a:r>
          </a:p>
          <a:p>
            <a:pPr algn="just">
              <a:lnSpc>
                <a:spcPts val="3495"/>
              </a:lnSpc>
            </a:pPr>
            <a:r>
              <a:rPr lang="ru-RU" sz="2496" i="1" dirty="0">
                <a:solidFill>
                  <a:srgbClr val="47A5AD"/>
                </a:solidFill>
                <a:latin typeface="Artegra Sans Condensed"/>
              </a:rPr>
              <a:t>с</a:t>
            </a:r>
            <a:r>
              <a:rPr lang="ru-RU" sz="2496" i="1" dirty="0" smtClean="0">
                <a:solidFill>
                  <a:srgbClr val="47A5AD"/>
                </a:solidFill>
                <a:latin typeface="Artegra Sans Condensed"/>
              </a:rPr>
              <a:t>. </a:t>
            </a:r>
            <a:r>
              <a:rPr lang="ru-RU" sz="2496" i="1" dirty="0" err="1" smtClean="0">
                <a:solidFill>
                  <a:srgbClr val="47A5AD"/>
                </a:solidFill>
                <a:latin typeface="Artegra Sans Condensed"/>
              </a:rPr>
              <a:t>Чапланово</a:t>
            </a:r>
            <a:r>
              <a:rPr lang="ru-RU" sz="2496" i="1" dirty="0" smtClean="0">
                <a:solidFill>
                  <a:srgbClr val="47A5AD"/>
                </a:solidFill>
                <a:latin typeface="Artegra Sans Condensed"/>
              </a:rPr>
              <a:t> </a:t>
            </a:r>
            <a:r>
              <a:rPr lang="ru-RU" sz="2496" i="1" dirty="0">
                <a:solidFill>
                  <a:srgbClr val="47A5AD"/>
                </a:solidFill>
                <a:latin typeface="Artegra Sans Condensed"/>
              </a:rPr>
              <a:t>– 13 </a:t>
            </a:r>
            <a:r>
              <a:rPr lang="ru-RU" sz="2496" i="1" dirty="0" smtClean="0">
                <a:solidFill>
                  <a:srgbClr val="47A5AD"/>
                </a:solidFill>
                <a:latin typeface="Artegra Sans Condensed"/>
              </a:rPr>
              <a:t>га</a:t>
            </a:r>
            <a:endParaRPr lang="ru-RU" sz="2496" i="1" dirty="0">
              <a:solidFill>
                <a:srgbClr val="47A5AD"/>
              </a:solidFill>
              <a:latin typeface="Artegra Sans Condensed"/>
            </a:endParaRPr>
          </a:p>
          <a:p>
            <a:pPr algn="just">
              <a:lnSpc>
                <a:spcPts val="3495"/>
              </a:lnSpc>
            </a:pPr>
            <a:r>
              <a:rPr lang="ru-RU" sz="2496" i="1" dirty="0">
                <a:solidFill>
                  <a:srgbClr val="47A5AD"/>
                </a:solidFill>
                <a:latin typeface="Artegra Sans Condensed"/>
              </a:rPr>
              <a:t>с. Костромское – 17 </a:t>
            </a:r>
            <a:r>
              <a:rPr lang="ru-RU" sz="2496" i="1" dirty="0" smtClean="0">
                <a:solidFill>
                  <a:srgbClr val="47A5AD"/>
                </a:solidFill>
                <a:latin typeface="Artegra Sans Condensed"/>
              </a:rPr>
              <a:t>га</a:t>
            </a:r>
          </a:p>
          <a:p>
            <a:pPr algn="just">
              <a:lnSpc>
                <a:spcPts val="3495"/>
              </a:lnSpc>
            </a:pPr>
            <a:r>
              <a:rPr lang="ru-RU" sz="2800" i="1" dirty="0">
                <a:solidFill>
                  <a:srgbClr val="47A5AD"/>
                </a:solidFill>
                <a:latin typeface="Artegra Sans Condensed"/>
              </a:rPr>
              <a:t>с</a:t>
            </a:r>
            <a:r>
              <a:rPr lang="ru-RU" sz="2496" i="1" dirty="0">
                <a:solidFill>
                  <a:srgbClr val="47A5AD"/>
                </a:solidFill>
                <a:latin typeface="Artegra Sans Condensed"/>
              </a:rPr>
              <a:t>. Пожарское -40 га</a:t>
            </a:r>
          </a:p>
          <a:p>
            <a:pPr algn="just">
              <a:lnSpc>
                <a:spcPts val="3495"/>
              </a:lnSpc>
            </a:pPr>
            <a:r>
              <a:rPr lang="ru-RU" sz="2496" i="1" dirty="0" smtClean="0">
                <a:solidFill>
                  <a:srgbClr val="47A5AD"/>
                </a:solidFill>
                <a:latin typeface="Artegra Sans Condensed"/>
              </a:rPr>
              <a:t>ул</a:t>
            </a:r>
            <a:r>
              <a:rPr lang="ru-RU" sz="2496" i="1" dirty="0">
                <a:solidFill>
                  <a:srgbClr val="47A5AD"/>
                </a:solidFill>
                <a:latin typeface="Artegra Sans Condensed"/>
              </a:rPr>
              <a:t>. Мичурина г. Холмска – 30 </a:t>
            </a:r>
            <a:r>
              <a:rPr lang="ru-RU" sz="2496" i="1" dirty="0" smtClean="0">
                <a:solidFill>
                  <a:srgbClr val="47A5AD"/>
                </a:solidFill>
                <a:latin typeface="Artegra Sans Condensed"/>
              </a:rPr>
              <a:t>га</a:t>
            </a:r>
            <a:endParaRPr lang="ru-RU" sz="2496" i="1" dirty="0">
              <a:solidFill>
                <a:srgbClr val="47A5AD"/>
              </a:solidFill>
              <a:latin typeface="Artegra Sans Condensed"/>
            </a:endParaRPr>
          </a:p>
          <a:p>
            <a:pPr algn="just">
              <a:lnSpc>
                <a:spcPts val="3495"/>
              </a:lnSpc>
            </a:pPr>
            <a:endParaRPr lang="ru-RU" sz="2496" dirty="0">
              <a:solidFill>
                <a:srgbClr val="47A5AD"/>
              </a:solidFill>
              <a:latin typeface="Artegra Sans Condensed"/>
            </a:endParaRPr>
          </a:p>
          <a:p>
            <a:pPr algn="just">
              <a:lnSpc>
                <a:spcPts val="3495"/>
              </a:lnSpc>
            </a:pPr>
            <a:endParaRPr lang="ru-RU" sz="2496" dirty="0">
              <a:solidFill>
                <a:srgbClr val="47A5AD"/>
              </a:solidFill>
              <a:latin typeface="Artegra Sans Condensed"/>
            </a:endParaRPr>
          </a:p>
          <a:p>
            <a:pPr algn="just"/>
            <a:r>
              <a:rPr lang="ru-RU" sz="2496" dirty="0">
                <a:solidFill>
                  <a:srgbClr val="47A5AD"/>
                </a:solidFill>
                <a:latin typeface="Artegra Sans Condensed"/>
              </a:rPr>
              <a:t>Общая площадь </a:t>
            </a: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– 104 га</a:t>
            </a:r>
            <a:endParaRPr lang="ru-RU" sz="2496" dirty="0">
              <a:solidFill>
                <a:srgbClr val="47A5AD"/>
              </a:solidFill>
              <a:latin typeface="Artegra Sans Condensed"/>
            </a:endParaRPr>
          </a:p>
          <a:p>
            <a:pPr algn="just"/>
            <a:endParaRPr lang="ru-RU" sz="2496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14" name="TextBox 4"/>
          <p:cNvSpPr txBox="1"/>
          <p:nvPr/>
        </p:nvSpPr>
        <p:spPr>
          <a:xfrm>
            <a:off x="609600" y="5806745"/>
            <a:ext cx="16116060" cy="4039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Объем инвестиционных вложений</a:t>
            </a:r>
          </a:p>
          <a:p>
            <a:pPr algn="just">
              <a:lnSpc>
                <a:spcPts val="3499"/>
              </a:lnSpc>
            </a:pP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-1,7 млрд. руб.</a:t>
            </a:r>
          </a:p>
          <a:p>
            <a:pPr algn="just">
              <a:lnSpc>
                <a:spcPts val="3499"/>
              </a:lnSpc>
            </a:pPr>
            <a:endParaRPr lang="ru-RU" sz="2496" dirty="0" smtClean="0">
              <a:solidFill>
                <a:srgbClr val="47A5AD"/>
              </a:solidFill>
              <a:latin typeface="Artegra Sans Condensed"/>
            </a:endParaRPr>
          </a:p>
          <a:p>
            <a:pPr algn="just">
              <a:lnSpc>
                <a:spcPts val="3499"/>
              </a:lnSpc>
            </a:pP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Количество теплиц – 40-45 шт. </a:t>
            </a:r>
          </a:p>
          <a:p>
            <a:pPr algn="just">
              <a:lnSpc>
                <a:spcPts val="3499"/>
              </a:lnSpc>
            </a:pPr>
            <a:r>
              <a:rPr lang="ru-RU" sz="1600" b="1" dirty="0"/>
              <a:t> </a:t>
            </a:r>
            <a:endParaRPr lang="ru-RU" sz="1600" b="1" dirty="0" smtClean="0"/>
          </a:p>
          <a:p>
            <a:pPr algn="just">
              <a:lnSpc>
                <a:spcPts val="3499"/>
              </a:lnSpc>
            </a:pPr>
            <a:r>
              <a:rPr lang="ru-RU" sz="2400" dirty="0" smtClean="0">
                <a:solidFill>
                  <a:srgbClr val="47A5AD"/>
                </a:solidFill>
                <a:latin typeface="Artegra Sans Condensed"/>
              </a:rPr>
              <a:t>1 теплица - 1 </a:t>
            </a: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Га </a:t>
            </a:r>
          </a:p>
          <a:p>
            <a:pPr algn="just">
              <a:lnSpc>
                <a:spcPts val="3499"/>
              </a:lnSpc>
            </a:pP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Теплица с монтажом, </a:t>
            </a:r>
          </a:p>
          <a:p>
            <a:pPr algn="just">
              <a:lnSpc>
                <a:spcPts val="3499"/>
              </a:lnSpc>
            </a:pP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фундаментом и отоплением </a:t>
            </a:r>
            <a:r>
              <a:rPr lang="ru-RU" sz="2400" dirty="0" smtClean="0">
                <a:solidFill>
                  <a:srgbClr val="47A5AD"/>
                </a:solidFill>
                <a:latin typeface="Artegra Sans Condensed"/>
              </a:rPr>
              <a:t>-36 млн. руб.</a:t>
            </a:r>
          </a:p>
          <a:p>
            <a:pPr algn="just">
              <a:lnSpc>
                <a:spcPts val="3499"/>
              </a:lnSpc>
            </a:pPr>
            <a:r>
              <a:rPr lang="ru-RU" sz="2400" dirty="0" smtClean="0">
                <a:solidFill>
                  <a:srgbClr val="47A5AD"/>
                </a:solidFill>
                <a:latin typeface="Artegra Sans Condensed"/>
              </a:rPr>
              <a:t> 3600 </a:t>
            </a: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руб./м2</a:t>
            </a:r>
            <a:endParaRPr lang="en-US" sz="2400" dirty="0">
              <a:solidFill>
                <a:srgbClr val="47A5AD"/>
              </a:solidFill>
              <a:latin typeface="Artegra Sans Condensed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956" y="5973974"/>
            <a:ext cx="6477000" cy="400695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6046004"/>
            <a:ext cx="5313274" cy="398495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76" y="1218843"/>
            <a:ext cx="6081286" cy="4056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10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9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12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747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381000" y="735561"/>
            <a:ext cx="7020159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Intro"/>
              </a:rPr>
              <a:t>МЕРЫ ПОДДЕРЖКИ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1000" y="1565996"/>
            <a:ext cx="7543800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Министерство экономического развития Российской Федерации</a:t>
            </a:r>
          </a:p>
          <a:p>
            <a:pPr>
              <a:spcBef>
                <a:spcPct val="0"/>
              </a:spcBef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СЗПК </a:t>
            </a:r>
            <a:r>
              <a:rPr lang="ru-RU" sz="1600" dirty="0">
                <a:latin typeface="Tahoma"/>
                <a:ea typeface="Tahoma"/>
                <a:cs typeface="Tahoma"/>
              </a:rPr>
              <a:t>(Соглашение о защите и поощрении капиталовложений):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для проектов от 200 млн. руб. 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Возмещение 100 % затрат на инфраструктуру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«</a:t>
            </a:r>
            <a:r>
              <a:rPr lang="ru-RU" sz="1600" dirty="0">
                <a:latin typeface="Tahoma"/>
                <a:ea typeface="Tahoma"/>
                <a:cs typeface="Tahoma"/>
              </a:rPr>
              <a:t>Стабилизационная оговорка» – </a:t>
            </a:r>
            <a:r>
              <a:rPr lang="ru-RU" sz="1600" dirty="0" err="1">
                <a:latin typeface="Tahoma"/>
                <a:ea typeface="Tahoma"/>
                <a:cs typeface="Tahoma"/>
              </a:rPr>
              <a:t>неухудшение</a:t>
            </a:r>
            <a:r>
              <a:rPr lang="ru-RU" sz="1600" dirty="0">
                <a:latin typeface="Tahoma"/>
                <a:ea typeface="Tahoma"/>
                <a:cs typeface="Tahoma"/>
              </a:rPr>
              <a:t> инвестиционного законодательства в течение реализации проекта (включая налоговые нормы) </a:t>
            </a:r>
          </a:p>
          <a:p>
            <a:pPr marL="226695" lvl="1">
              <a:spcBef>
                <a:spcPct val="0"/>
              </a:spcBef>
            </a:pPr>
            <a:endParaRPr lang="ru-RU" sz="1600" dirty="0">
              <a:latin typeface="Tahoma"/>
              <a:ea typeface="Tahoma"/>
              <a:cs typeface="Tahoma"/>
            </a:endParaRPr>
          </a:p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Министерство экономического развития Сахалинской области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Предоставление субсидии на финансовое обеспечение (возмещение) затрат при реализации инвестиционных проектов.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Предоставление земельных участков в аренду без </a:t>
            </a:r>
            <a:r>
              <a:rPr lang="ru-RU" sz="1600" dirty="0" smtClean="0">
                <a:latin typeface="Tahoma"/>
                <a:ea typeface="Tahoma"/>
                <a:cs typeface="Tahoma"/>
              </a:rPr>
              <a:t>торгов</a:t>
            </a:r>
          </a:p>
          <a:p>
            <a:pPr marL="226695" lvl="1">
              <a:spcBef>
                <a:spcPct val="0"/>
              </a:spcBef>
            </a:pPr>
            <a:endParaRPr lang="ru-RU" sz="1600" dirty="0" smtClean="0">
              <a:latin typeface="Tahoma"/>
              <a:ea typeface="Tahoma"/>
              <a:cs typeface="Tahoma"/>
            </a:endParaRPr>
          </a:p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Министерство инвестиционной политики Сахалинской области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Предоставление </a:t>
            </a:r>
            <a:r>
              <a:rPr lang="ru-RU" sz="1600" dirty="0">
                <a:latin typeface="Tahoma"/>
                <a:ea typeface="Tahoma"/>
                <a:cs typeface="Tahoma"/>
              </a:rPr>
              <a:t>налоговых льгот участникам приоритетных инвестиционных проектов (налог на прибыль организации, налог на имущество организации);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Организационное </a:t>
            </a:r>
            <a:r>
              <a:rPr lang="ru-RU" sz="1600" dirty="0">
                <a:latin typeface="Tahoma"/>
                <a:ea typeface="Tahoma"/>
                <a:cs typeface="Tahoma"/>
              </a:rPr>
              <a:t>и информационное сопровождение инвестиционных проектов </a:t>
            </a:r>
          </a:p>
          <a:p>
            <a:pPr>
              <a:spcBef>
                <a:spcPct val="0"/>
              </a:spcBef>
            </a:pPr>
            <a:endParaRPr lang="ru-RU" sz="1600" dirty="0">
              <a:latin typeface="Tahoma"/>
              <a:ea typeface="Tahoma"/>
              <a:cs typeface="Tahoma"/>
            </a:endParaRPr>
          </a:p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МКК </a:t>
            </a:r>
            <a:r>
              <a:rPr lang="ru-RU" sz="1600" b="1" dirty="0">
                <a:latin typeface="Tahoma"/>
                <a:ea typeface="Tahoma"/>
                <a:cs typeface="Tahoma"/>
              </a:rPr>
              <a:t>«Сахалинский Фонд развития предпринимательства»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Предоставление </a:t>
            </a:r>
            <a:r>
              <a:rPr lang="ru-RU" sz="1600" dirty="0" err="1">
                <a:latin typeface="Tahoma"/>
                <a:ea typeface="Tahoma"/>
                <a:cs typeface="Tahoma"/>
              </a:rPr>
              <a:t>микрозайма</a:t>
            </a:r>
            <a:r>
              <a:rPr lang="ru-RU" sz="1600" dirty="0">
                <a:latin typeface="Tahoma"/>
                <a:ea typeface="Tahoma"/>
                <a:cs typeface="Tahoma"/>
              </a:rPr>
              <a:t> и льготного кредита для малого и среднего бизнеса.</a:t>
            </a:r>
          </a:p>
          <a:p>
            <a:pPr>
              <a:spcBef>
                <a:spcPct val="0"/>
              </a:spcBef>
            </a:pPr>
            <a:endParaRPr lang="ru-RU" sz="1600" b="1" dirty="0" smtClean="0">
              <a:latin typeface="Tahoma"/>
              <a:ea typeface="Tahoma"/>
              <a:cs typeface="Tahoma"/>
            </a:endParaRPr>
          </a:p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Муниципальное образование «Холмский городской округ»</a:t>
            </a:r>
          </a:p>
          <a:p>
            <a:pPr>
              <a:spcBef>
                <a:spcPct val="0"/>
              </a:spcBef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Предоставление субсидии на возмещение затрат:</a:t>
            </a:r>
            <a:endParaRPr lang="en-US" sz="1600" dirty="0" smtClean="0">
              <a:latin typeface="Tahoma"/>
              <a:ea typeface="Tahoma"/>
              <a:cs typeface="Tahoma"/>
            </a:endParaRP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На реализацию инвестиционного проекта</a:t>
            </a:r>
            <a:endParaRPr lang="en-US" sz="1600" dirty="0" smtClean="0">
              <a:latin typeface="Tahoma"/>
              <a:ea typeface="Tahoma"/>
              <a:cs typeface="Tahoma"/>
            </a:endParaRP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На </a:t>
            </a:r>
            <a:r>
              <a:rPr lang="ru-RU" sz="1600" dirty="0">
                <a:latin typeface="Tahoma"/>
                <a:ea typeface="Tahoma"/>
                <a:cs typeface="Tahoma"/>
              </a:rPr>
              <a:t>уплату процентов по кредитам, полученным в российских кредитных организациях 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На уплату лизинговых платежей по договорам финансовой аренды (лизинга) и первого взноса при заключении договора лизинга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На приобретение </a:t>
            </a:r>
            <a:r>
              <a:rPr lang="ru-RU" sz="1600" dirty="0" smtClean="0">
                <a:latin typeface="Tahoma"/>
                <a:ea typeface="Tahoma"/>
                <a:cs typeface="Tahoma"/>
              </a:rPr>
              <a:t>оборудования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endParaRPr lang="ru-RU" sz="1600" dirty="0">
              <a:latin typeface="Tahoma"/>
              <a:ea typeface="Tahoma"/>
              <a:cs typeface="Tahoma"/>
            </a:endParaRPr>
          </a:p>
        </p:txBody>
      </p:sp>
      <p:pic>
        <p:nvPicPr>
          <p:cNvPr id="1026" name="Picture 2" descr="https://admmaloyaroslavec.ru/sites/default/files/2af129e6c4a86631dbc001ee3004d30e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307" y="2130486"/>
            <a:ext cx="8408693" cy="665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4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10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12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5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505214" y="4064957"/>
            <a:ext cx="7816958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latin typeface="Artegra Sans Condensed" panose="020B0604020202020204" charset="0"/>
              </a:rPr>
              <a:t>kholmsk.sakhalin.gov.ru</a:t>
            </a:r>
          </a:p>
          <a:p>
            <a:pPr>
              <a:lnSpc>
                <a:spcPts val="4200"/>
              </a:lnSpc>
            </a:pPr>
            <a:endParaRPr lang="ru-RU" sz="3000" dirty="0"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latin typeface="Artegra Sans Condensed" panose="020B0604020202020204" charset="0"/>
              </a:rPr>
              <a:t>E-mail: kholmsk@sakhalin.gov.ru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ru-RU" sz="3000" dirty="0"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latin typeface="Artegra Sans Condensed" panose="020B0604020202020204" charset="0"/>
              </a:rPr>
              <a:t>тел</a:t>
            </a:r>
            <a:r>
              <a:rPr lang="en-US" sz="3000" dirty="0">
                <a:latin typeface="Artegra Sans Condensed" panose="020B0604020202020204" charset="0"/>
              </a:rPr>
              <a:t>: </a:t>
            </a:r>
            <a:r>
              <a:rPr lang="ru-RU" sz="3000" dirty="0">
                <a:latin typeface="Artegra Sans Condensed" panose="020B0604020202020204" charset="0"/>
              </a:rPr>
              <a:t>84243320563, 84243320396</a:t>
            </a:r>
            <a:endParaRPr lang="en-US" sz="3000" dirty="0">
              <a:latin typeface="Artegra Sans Condensed" panose="020B060402020202020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14403" y="5045911"/>
            <a:ext cx="858769" cy="6760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80230" y="6034960"/>
            <a:ext cx="769752" cy="7697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442320" y="4032390"/>
            <a:ext cx="699197" cy="69919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738337" y="2933700"/>
            <a:ext cx="3350711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КОНТАКТЫ</a:t>
            </a: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3015550"/>
            <a:ext cx="3847159" cy="4791858"/>
          </a:xfrm>
          <a:prstGeom prst="rect">
            <a:avLst/>
          </a:prstGeom>
        </p:spPr>
      </p:pic>
      <p:pic>
        <p:nvPicPr>
          <p:cNvPr id="12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2877800" y="2933700"/>
            <a:ext cx="4548757" cy="480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5174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472</Words>
  <Application>Microsoft Office PowerPoint</Application>
  <PresentationFormat>Произвольный</PresentationFormat>
  <Paragraphs>80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Tahoma</vt:lpstr>
      <vt:lpstr>Artegra Sans Condensed</vt:lpstr>
      <vt:lpstr>Arial</vt:lpstr>
      <vt:lpstr>Intro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Лукьянова Арина Юрьевна</dc:creator>
  <cp:lastModifiedBy>Лукьянова Арина Юрьевна</cp:lastModifiedBy>
  <cp:revision>53</cp:revision>
  <cp:lastPrinted>2023-06-08T04:23:04Z</cp:lastPrinted>
  <dcterms:created xsi:type="dcterms:W3CDTF">2006-08-16T00:00:00Z</dcterms:created>
  <dcterms:modified xsi:type="dcterms:W3CDTF">2023-06-08T22:38:49Z</dcterms:modified>
  <dc:identifier>DAFcX9Ni4ls</dc:identifier>
</cp:coreProperties>
</file>