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sldIdLst>
    <p:sldId id="256" r:id="rId2"/>
    <p:sldId id="258" r:id="rId3"/>
    <p:sldId id="264" r:id="rId4"/>
    <p:sldId id="268" r:id="rId5"/>
  </p:sldIdLst>
  <p:sldSz cx="12192000" cy="6858000"/>
  <p:notesSz cx="9926638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00ADFF"/>
    <a:srgbClr val="A3FFF6"/>
    <a:srgbClr val="8B98E5"/>
    <a:srgbClr val="BEC5F0"/>
    <a:srgbClr val="85D6FF"/>
    <a:srgbClr val="00FFE4"/>
    <a:srgbClr val="18236B"/>
    <a:srgbClr val="0C18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 snapToObjects="1">
      <p:cViewPr varScale="1">
        <p:scale>
          <a:sx n="76" d="100"/>
          <a:sy n="76" d="100"/>
        </p:scale>
        <p:origin x="67" y="317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0" y="0"/>
            <a:ext cx="12158725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9D3D16D-EB99-8B4B-A8D6-1D9D26FCB5D7}" type="datetime1">
              <a:rPr lang="ru-RU"/>
              <a:t>01.04.2025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458183D-6B02-FC48-8981-62AD49847714}" type="datetime1">
              <a:rPr lang="ru-RU"/>
              <a:t>01.04.2025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F926F72-A288-F54E-B3F7-E9F477DE4FAA}" type="datetime1">
              <a:rPr lang="ru-RU"/>
              <a:t>01.04.2025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C39CEFD-2B95-7F49-9867-4C093E22C439}" type="datetime1">
              <a:rPr lang="ru-RU"/>
              <a:t>01.04.2025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45187D9-0076-1741-8020-61E412D2E716}" type="datetime1">
              <a:rPr lang="ru-RU"/>
              <a:t>01.04.2025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8180222-B6D6-D542-ADCF-2E3BF15B2B3D}" type="datetime1">
              <a:rPr lang="ru-RU"/>
              <a:t>01.04.2025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88C65D1-A9B8-6047-BA08-C8B7B4D47D24}" type="datetime1">
              <a:rPr lang="ru-RU"/>
              <a:t>01.04.2025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C49C535-779A-DB4A-A449-C30643317331}" type="datetime1">
              <a:rPr lang="ru-RU"/>
              <a:t>01.04.2025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E6A6F3F-D5F0-004F-A17A-2DD0C86A9ECB}" type="datetime1">
              <a:rPr lang="ru-RU"/>
              <a:t>01.04.2025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8650CE6-50D3-C74D-AC01-5B1D3A179572}" type="datetime1">
              <a:rPr lang="ru-RU"/>
              <a:t>01.04.2025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4B08E91-986D-7842-B9F9-E55844B7FC96}" type="datetime1">
              <a:rPr lang="ru-RU"/>
              <a:t>01.04.2025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0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45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0"/>
            <a:ext cx="12254669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753836" y="461964"/>
            <a:ext cx="2082302" cy="10314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 bwMode="auto">
          <a:xfrm>
            <a:off x="3955988" y="6361330"/>
            <a:ext cx="38234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Южно-Курильский муниципальный округ, 2025</a:t>
            </a:r>
          </a:p>
        </p:txBody>
      </p:sp>
      <p:sp>
        <p:nvSpPr>
          <p:cNvPr id="16" name="TextBox 15"/>
          <p:cNvSpPr txBox="1"/>
          <p:nvPr/>
        </p:nvSpPr>
        <p:spPr bwMode="auto">
          <a:xfrm>
            <a:off x="333319" y="3572546"/>
            <a:ext cx="6129622" cy="1206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300"/>
              </a:lnSpc>
              <a:defRPr/>
            </a:pPr>
            <a:r>
              <a:rPr lang="ru-RU" sz="4400" b="1" dirty="0">
                <a:solidFill>
                  <a:schemeClr val="bg1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Разведение животных и птиц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525251" y="110801"/>
            <a:ext cx="571500" cy="7747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-4051" y="959354"/>
            <a:ext cx="12192000" cy="2353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 bwMode="auto">
          <a:xfrm>
            <a:off x="277800" y="2220539"/>
            <a:ext cx="34483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>
                <a:latin typeface="Gotham Pro Black" panose="02000903040000020004" pitchFamily="2" charset="0"/>
                <a:cs typeface="Gotham Pro Black" panose="02000903040000020004" pitchFamily="2" charset="0"/>
              </a:rPr>
              <a:t>Параметры проекта</a:t>
            </a:r>
          </a:p>
        </p:txBody>
      </p:sp>
      <p:sp>
        <p:nvSpPr>
          <p:cNvPr id="12" name="Rectangle 5"/>
          <p:cNvSpPr/>
          <p:nvPr/>
        </p:nvSpPr>
        <p:spPr bwMode="auto">
          <a:xfrm>
            <a:off x="1421019" y="2892293"/>
            <a:ext cx="214797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объем </a:t>
            </a: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инвестиций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296575" y="2766602"/>
            <a:ext cx="5084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2</a:t>
            </a:r>
            <a:r>
              <a:rPr lang="en-US" sz="2800" b="1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 </a:t>
            </a:r>
            <a:endParaRPr lang="ru-RU" sz="2800" b="1" dirty="0">
              <a:solidFill>
                <a:srgbClr val="0070C0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77623" y="2811520"/>
            <a:ext cx="833860" cy="4314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ru-RU" sz="1400" dirty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млрд руб.</a:t>
            </a:r>
          </a:p>
        </p:txBody>
      </p:sp>
      <p:sp>
        <p:nvSpPr>
          <p:cNvPr id="24" name="TextBox 23"/>
          <p:cNvSpPr txBox="1"/>
          <p:nvPr/>
        </p:nvSpPr>
        <p:spPr bwMode="auto">
          <a:xfrm>
            <a:off x="277800" y="1217692"/>
            <a:ext cx="31790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>
                <a:latin typeface="Gotham Pro Black" panose="02000903040000020004" pitchFamily="2" charset="0"/>
                <a:cs typeface="Gotham Pro Black" panose="02000903040000020004" pitchFamily="2" charset="0"/>
              </a:rPr>
              <a:t>Описание проекта</a:t>
            </a:r>
          </a:p>
        </p:txBody>
      </p:sp>
      <p:sp>
        <p:nvSpPr>
          <p:cNvPr id="26" name="Rectangle 5"/>
          <p:cNvSpPr/>
          <p:nvPr/>
        </p:nvSpPr>
        <p:spPr bwMode="auto">
          <a:xfrm>
            <a:off x="296576" y="1662891"/>
            <a:ext cx="89479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Инвест площадка находится в 780 метрах СЗ от городской застройки. Численность населения Южно-Курильского района на 01.01.2025г. – 11,5 тыс. чел. </a:t>
            </a:r>
          </a:p>
        </p:txBody>
      </p:sp>
      <p:sp>
        <p:nvSpPr>
          <p:cNvPr id="27" name="TextBox 26"/>
          <p:cNvSpPr txBox="1"/>
          <p:nvPr/>
        </p:nvSpPr>
        <p:spPr bwMode="auto">
          <a:xfrm rot="10800000" flipV="1">
            <a:off x="309062" y="4528368"/>
            <a:ext cx="4371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b="1" dirty="0">
                <a:latin typeface="Gotham Pro Black" panose="02000903040000020004" pitchFamily="2" charset="0"/>
                <a:cs typeface="Gotham Pro Black" panose="02000903040000020004" pitchFamily="2" charset="0"/>
              </a:rPr>
              <a:t>Рынки сбыта</a:t>
            </a:r>
          </a:p>
        </p:txBody>
      </p:sp>
      <p:sp>
        <p:nvSpPr>
          <p:cNvPr id="28" name="Rectangle 5"/>
          <p:cNvSpPr/>
          <p:nvPr/>
        </p:nvSpPr>
        <p:spPr bwMode="auto">
          <a:xfrm>
            <a:off x="309061" y="4933555"/>
            <a:ext cx="89354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Сельское хозяйство. Потребность в молочной продукции в год – 6,4 </a:t>
            </a:r>
            <a:r>
              <a:rPr lang="ru-RU" sz="1400" dirty="0" err="1">
                <a:latin typeface="Gotham Pro" panose="02000503040000020004" pitchFamily="2" charset="0"/>
                <a:cs typeface="Gotham Pro" panose="02000503040000020004" pitchFamily="2" charset="0"/>
              </a:rPr>
              <a:t>тыс.тонн</a:t>
            </a: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, в мясной продукции – 2,2 </a:t>
            </a:r>
            <a:r>
              <a:rPr lang="ru-RU" sz="1400" dirty="0" err="1">
                <a:latin typeface="Gotham Pro" panose="02000503040000020004" pitchFamily="2" charset="0"/>
                <a:cs typeface="Gotham Pro" panose="02000503040000020004" pitchFamily="2" charset="0"/>
              </a:rPr>
              <a:t>тыс.тонн</a:t>
            </a: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.</a:t>
            </a:r>
          </a:p>
        </p:txBody>
      </p:sp>
      <p:sp>
        <p:nvSpPr>
          <p:cNvPr id="30" name="TextBox 29"/>
          <p:cNvSpPr txBox="1"/>
          <p:nvPr/>
        </p:nvSpPr>
        <p:spPr bwMode="auto">
          <a:xfrm>
            <a:off x="319110" y="3324062"/>
            <a:ext cx="6319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15</a:t>
            </a:r>
            <a:r>
              <a:rPr lang="en-US" sz="2800" b="1" dirty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 </a:t>
            </a:r>
            <a:endParaRPr lang="ru-RU" sz="2800" b="1" dirty="0">
              <a:solidFill>
                <a:srgbClr val="0070C0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31" name="TextBox 30"/>
          <p:cNvSpPr txBox="1"/>
          <p:nvPr/>
        </p:nvSpPr>
        <p:spPr bwMode="auto">
          <a:xfrm>
            <a:off x="792956" y="3486215"/>
            <a:ext cx="468948" cy="259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ru-RU" sz="1400" dirty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ед.</a:t>
            </a:r>
          </a:p>
        </p:txBody>
      </p:sp>
      <p:sp>
        <p:nvSpPr>
          <p:cNvPr id="32" name="Rectangle 5"/>
          <p:cNvSpPr/>
          <p:nvPr/>
        </p:nvSpPr>
        <p:spPr bwMode="auto">
          <a:xfrm>
            <a:off x="1261904" y="3453074"/>
            <a:ext cx="384378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количество создаваемых рабочих мест</a:t>
            </a:r>
          </a:p>
        </p:txBody>
      </p:sp>
      <p:sp>
        <p:nvSpPr>
          <p:cNvPr id="41" name="TextBox 40"/>
          <p:cNvSpPr txBox="1"/>
          <p:nvPr/>
        </p:nvSpPr>
        <p:spPr bwMode="auto">
          <a:xfrm>
            <a:off x="319110" y="5528764"/>
            <a:ext cx="59208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b="1" dirty="0">
                <a:latin typeface="Gotham Pro Black" panose="02000903040000020004" pitchFamily="2" charset="0"/>
                <a:cs typeface="Gotham Pro Black" panose="02000903040000020004" pitchFamily="2" charset="0"/>
              </a:rPr>
              <a:t>Дополнительная информация</a:t>
            </a:r>
          </a:p>
        </p:txBody>
      </p:sp>
      <p:sp>
        <p:nvSpPr>
          <p:cNvPr id="42" name="Rectangle 5"/>
          <p:cNvSpPr/>
          <p:nvPr/>
        </p:nvSpPr>
        <p:spPr bwMode="auto">
          <a:xfrm>
            <a:off x="296576" y="5947514"/>
            <a:ext cx="1105562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В ходе реализации проекта планируется строительство животноводческого комплекса мясо-молочного направления с законченным циклом воспроизводства стада.</a:t>
            </a:r>
          </a:p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Молочное </a:t>
            </a: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животноводство — единственная отрасль сельского хозяйства, где гарантирован ежемесячный доход.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6EFD44-CCAB-4E39-8681-FAE3801821B2}"/>
              </a:ext>
            </a:extLst>
          </p:cNvPr>
          <p:cNvSpPr txBox="1"/>
          <p:nvPr/>
        </p:nvSpPr>
        <p:spPr>
          <a:xfrm>
            <a:off x="5921897" y="3210776"/>
            <a:ext cx="46130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Gotham Pro" panose="02000503040000020004"/>
                <a:cs typeface="Gotham Pro Black" panose="02000903040000020004" pitchFamily="2" charset="0"/>
              </a:rPr>
              <a:t> </a:t>
            </a:r>
            <a:endParaRPr kumimoji="0" lang="ru-RU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20" name="Rectangle 5"/>
          <p:cNvSpPr/>
          <p:nvPr/>
        </p:nvSpPr>
        <p:spPr bwMode="auto">
          <a:xfrm>
            <a:off x="296576" y="369445"/>
            <a:ext cx="30716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 Pro" panose="02000503040000020004" pitchFamily="2" charset="0"/>
                <a:cs typeface="Gotham Pro" panose="02000503040000020004" pitchFamily="2" charset="0"/>
              </a:rPr>
              <a:t>Разведение животных и птиц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82143" y="3898123"/>
            <a:ext cx="10887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1500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79126" y="3967622"/>
            <a:ext cx="103906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площадь</a:t>
            </a:r>
            <a:r>
              <a:rPr lang="ru-RU" sz="1600" dirty="0" smtClean="0"/>
              <a:t> </a:t>
            </a:r>
            <a:endParaRPr lang="ru-RU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261904" y="3967622"/>
            <a:ext cx="4314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м</a:t>
            </a:r>
            <a:endParaRPr lang="ru-RU" dirty="0">
              <a:solidFill>
                <a:srgbClr val="0070C0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56638" y="3910064"/>
            <a:ext cx="29687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2</a:t>
            </a:r>
            <a:endParaRPr lang="ru-RU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525251" y="110801"/>
            <a:ext cx="571500" cy="7747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-4051" y="959354"/>
            <a:ext cx="12192000" cy="2353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 bwMode="auto">
          <a:xfrm>
            <a:off x="296576" y="1234128"/>
            <a:ext cx="33906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>
                <a:latin typeface="Gotham Pro Black" panose="02000903040000020004" pitchFamily="2" charset="0"/>
                <a:cs typeface="Gotham Pro Black" panose="02000903040000020004" pitchFamily="2" charset="0"/>
              </a:rPr>
              <a:t>Земельный участок</a:t>
            </a:r>
          </a:p>
        </p:txBody>
      </p:sp>
      <p:sp>
        <p:nvSpPr>
          <p:cNvPr id="14" name="TextBox 13"/>
          <p:cNvSpPr txBox="1"/>
          <p:nvPr/>
        </p:nvSpPr>
        <p:spPr bwMode="auto">
          <a:xfrm>
            <a:off x="296576" y="1746825"/>
            <a:ext cx="6447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7,8</a:t>
            </a:r>
            <a:r>
              <a:rPr lang="en-US" sz="2400" b="1" dirty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 </a:t>
            </a:r>
            <a:endParaRPr lang="ru-RU" sz="2400" b="1" dirty="0">
              <a:solidFill>
                <a:srgbClr val="0070C0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15" name="TextBox 14"/>
          <p:cNvSpPr txBox="1"/>
          <p:nvPr/>
        </p:nvSpPr>
        <p:spPr bwMode="auto">
          <a:xfrm>
            <a:off x="870961" y="1851110"/>
            <a:ext cx="833860" cy="259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ru-RU" sz="1200" dirty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га</a:t>
            </a:r>
          </a:p>
        </p:txBody>
      </p:sp>
      <p:sp>
        <p:nvSpPr>
          <p:cNvPr id="16" name="Rectangle 5"/>
          <p:cNvSpPr/>
          <p:nvPr/>
        </p:nvSpPr>
        <p:spPr bwMode="auto">
          <a:xfrm>
            <a:off x="1187616" y="1812949"/>
            <a:ext cx="99257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площадь</a:t>
            </a:r>
            <a:endParaRPr lang="ru-RU" sz="16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17" name="Rectangle 5"/>
          <p:cNvSpPr/>
          <p:nvPr/>
        </p:nvSpPr>
        <p:spPr bwMode="auto">
          <a:xfrm>
            <a:off x="266640" y="2254807"/>
            <a:ext cx="61657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Категория </a:t>
            </a: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земель: </a:t>
            </a: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земли с/х назначения. 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Требуется </a:t>
            </a: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внесение изменений в </a:t>
            </a: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Генплан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18" name="Rectangle 5"/>
          <p:cNvSpPr/>
          <p:nvPr/>
        </p:nvSpPr>
        <p:spPr bwMode="auto">
          <a:xfrm>
            <a:off x="264803" y="2736953"/>
            <a:ext cx="53139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Вид </a:t>
            </a: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разрешенного </a:t>
            </a: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использования: сельскохозяйственного </a:t>
            </a: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назначения</a:t>
            </a:r>
          </a:p>
        </p:txBody>
      </p:sp>
      <p:sp>
        <p:nvSpPr>
          <p:cNvPr id="19" name="TextBox 18"/>
          <p:cNvSpPr txBox="1"/>
          <p:nvPr/>
        </p:nvSpPr>
        <p:spPr bwMode="auto">
          <a:xfrm>
            <a:off x="296576" y="3672121"/>
            <a:ext cx="44707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b="1" dirty="0" smtClean="0">
                <a:latin typeface="Gotham Pro Black" panose="02000903040000020004" pitchFamily="2" charset="0"/>
                <a:cs typeface="Gotham Pro Black" panose="02000903040000020004" pitchFamily="2" charset="0"/>
              </a:rPr>
              <a:t>Инфраструктура</a:t>
            </a:r>
            <a:endParaRPr lang="ru-RU" sz="2400" b="1" dirty="0"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20" name="Rectangle 5"/>
          <p:cNvSpPr/>
          <p:nvPr/>
        </p:nvSpPr>
        <p:spPr bwMode="auto">
          <a:xfrm>
            <a:off x="296576" y="4144334"/>
            <a:ext cx="608981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Электроснабжение </a:t>
            </a: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– точка подключения в 780м. от ЗУ </a:t>
            </a:r>
          </a:p>
        </p:txBody>
      </p:sp>
      <p:sp>
        <p:nvSpPr>
          <p:cNvPr id="21" name="Rectangle 5"/>
          <p:cNvSpPr/>
          <p:nvPr/>
        </p:nvSpPr>
        <p:spPr bwMode="auto">
          <a:xfrm>
            <a:off x="296576" y="4443257"/>
            <a:ext cx="57751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Газоснабжение </a:t>
            </a: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– отсутствует</a:t>
            </a:r>
          </a:p>
        </p:txBody>
      </p:sp>
      <p:sp>
        <p:nvSpPr>
          <p:cNvPr id="22" name="Rectangle 5"/>
          <p:cNvSpPr/>
          <p:nvPr/>
        </p:nvSpPr>
        <p:spPr bwMode="auto">
          <a:xfrm>
            <a:off x="296576" y="4708667"/>
            <a:ext cx="594041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Водоснабжение </a:t>
            </a: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– 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 Pro" panose="02000503040000020004" pitchFamily="2" charset="0"/>
                <a:cs typeface="Gotham Pro" panose="02000503040000020004" pitchFamily="2" charset="0"/>
              </a:rPr>
              <a:t>точка подключения в 780м. от ЗУ 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23" name="Rectangle 5"/>
          <p:cNvSpPr/>
          <p:nvPr/>
        </p:nvSpPr>
        <p:spPr bwMode="auto">
          <a:xfrm>
            <a:off x="302877" y="5016444"/>
            <a:ext cx="576883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Водоотведение </a:t>
            </a: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– 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 Pro" panose="02000503040000020004" pitchFamily="2" charset="0"/>
                <a:cs typeface="Gotham Pro" panose="02000503040000020004" pitchFamily="2" charset="0"/>
              </a:rPr>
              <a:t>точка подключения в 780м. от ЗУ 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24" name="Rectangle 5"/>
          <p:cNvSpPr/>
          <p:nvPr/>
        </p:nvSpPr>
        <p:spPr bwMode="auto">
          <a:xfrm>
            <a:off x="302877" y="5315498"/>
            <a:ext cx="46301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Ливневая </a:t>
            </a: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канализация – отсутствует</a:t>
            </a:r>
          </a:p>
        </p:txBody>
      </p:sp>
      <p:sp>
        <p:nvSpPr>
          <p:cNvPr id="25" name="Rectangle 5"/>
          <p:cNvSpPr/>
          <p:nvPr/>
        </p:nvSpPr>
        <p:spPr bwMode="auto">
          <a:xfrm>
            <a:off x="302877" y="5575458"/>
            <a:ext cx="66298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Наличие </a:t>
            </a: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подъездных путей-</a:t>
            </a:r>
            <a:r>
              <a:rPr lang="en-US" sz="1400" dirty="0">
                <a:latin typeface="Gotham Pro" panose="02000503040000020004" pitchFamily="2" charset="0"/>
                <a:cs typeface="Gotham Pro" panose="02000503040000020004" pitchFamily="2" charset="0"/>
              </a:rPr>
              <a:t> ~ </a:t>
            </a: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78</a:t>
            </a:r>
            <a:r>
              <a:rPr lang="en-US" sz="1400" dirty="0">
                <a:latin typeface="Gotham Pro" panose="02000503040000020004" pitchFamily="2" charset="0"/>
                <a:cs typeface="Gotham Pro" panose="02000503040000020004" pitchFamily="2" charset="0"/>
              </a:rPr>
              <a:t>0 </a:t>
            </a: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м</a:t>
            </a:r>
          </a:p>
          <a:p>
            <a:pPr>
              <a:defRPr/>
            </a:pP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Расстояние до аэропорта Менделеево – 25 </a:t>
            </a: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км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32" name="Rectangle 5"/>
          <p:cNvSpPr/>
          <p:nvPr/>
        </p:nvSpPr>
        <p:spPr bwMode="auto">
          <a:xfrm>
            <a:off x="285700" y="3243520"/>
            <a:ext cx="577540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Механизм предоставления земельного участка: аренда.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ACC1C7D-9D3E-4FDB-832F-6209B7C5A3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2767" y="959354"/>
            <a:ext cx="5608225" cy="5787845"/>
          </a:xfrm>
          <a:prstGeom prst="rect">
            <a:avLst/>
          </a:prstGeom>
        </p:spPr>
      </p:pic>
      <p:sp>
        <p:nvSpPr>
          <p:cNvPr id="26" name="Rectangle 5"/>
          <p:cNvSpPr/>
          <p:nvPr/>
        </p:nvSpPr>
        <p:spPr bwMode="auto">
          <a:xfrm>
            <a:off x="296576" y="369445"/>
            <a:ext cx="30716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 Pro" panose="02000503040000020004" pitchFamily="2" charset="0"/>
                <a:cs typeface="Gotham Pro" panose="02000503040000020004" pitchFamily="2" charset="0"/>
              </a:rPr>
              <a:t>Разведение животных и птиц</a:t>
            </a:r>
          </a:p>
        </p:txBody>
      </p:sp>
    </p:spTree>
    <p:extLst>
      <p:ext uri="{BB962C8B-B14F-4D97-AF65-F5344CB8AC3E}">
        <p14:creationId xmlns:p14="http://schemas.microsoft.com/office/powerpoint/2010/main" val="2738230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D932CB-5393-2549-A620-5A2080163E54}" type="slidenum">
              <a:rPr lang="ru-RU" smtClean="0"/>
              <a:t>4</a:t>
            </a:fld>
            <a:endParaRPr lang="ru-RU"/>
          </a:p>
        </p:txBody>
      </p:sp>
      <p:pic>
        <p:nvPicPr>
          <p:cNvPr id="5" name="Picture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525251" y="110801"/>
            <a:ext cx="571500" cy="7747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-4051" y="959354"/>
            <a:ext cx="12192000" cy="2353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 bwMode="auto">
          <a:xfrm>
            <a:off x="320684" y="982891"/>
            <a:ext cx="30556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>
                <a:latin typeface="Gotham Pro Black" panose="02000903040000020004" pitchFamily="2" charset="0"/>
                <a:cs typeface="Gotham Pro Black" panose="02000903040000020004" pitchFamily="2" charset="0"/>
              </a:rPr>
              <a:t>Меры поддержки</a:t>
            </a:r>
          </a:p>
        </p:txBody>
      </p:sp>
      <p:sp>
        <p:nvSpPr>
          <p:cNvPr id="108" name="TextBox 107"/>
          <p:cNvSpPr txBox="1"/>
          <p:nvPr/>
        </p:nvSpPr>
        <p:spPr bwMode="auto">
          <a:xfrm>
            <a:off x="326557" y="1337988"/>
            <a:ext cx="35317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Курильские острова</a:t>
            </a:r>
          </a:p>
        </p:txBody>
      </p:sp>
      <p:sp>
        <p:nvSpPr>
          <p:cNvPr id="109" name="Прямоугольник: скругленные углы 88">
            <a:extLst>
              <a:ext uri="{FF2B5EF4-FFF2-40B4-BE49-F238E27FC236}">
                <a16:creationId xmlns:a16="http://schemas.microsoft.com/office/drawing/2014/main" id="{CB87F24B-5DEA-0985-DBE9-C17A014D9B77}"/>
              </a:ext>
            </a:extLst>
          </p:cNvPr>
          <p:cNvSpPr/>
          <p:nvPr/>
        </p:nvSpPr>
        <p:spPr>
          <a:xfrm>
            <a:off x="7831093" y="1109224"/>
            <a:ext cx="4265658" cy="5612251"/>
          </a:xfrm>
          <a:prstGeom prst="roundRect">
            <a:avLst>
              <a:gd name="adj" fmla="val 12775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6" name="Рисунок 125">
            <a:extLst>
              <a:ext uri="{FF2B5EF4-FFF2-40B4-BE49-F238E27FC236}">
                <a16:creationId xmlns:a16="http://schemas.microsoft.com/office/drawing/2014/main" id="{E3F4F255-6403-F938-2E36-0FB6BB251A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5400000">
            <a:off x="8677162" y="952996"/>
            <a:ext cx="150104" cy="917304"/>
          </a:xfrm>
          <a:prstGeom prst="rect">
            <a:avLst/>
          </a:prstGeom>
        </p:spPr>
      </p:pic>
      <p:sp>
        <p:nvSpPr>
          <p:cNvPr id="127" name="TextBox 126"/>
          <p:cNvSpPr txBox="1"/>
          <p:nvPr/>
        </p:nvSpPr>
        <p:spPr bwMode="auto">
          <a:xfrm>
            <a:off x="8845876" y="1198397"/>
            <a:ext cx="29804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ru-RU" sz="2400" dirty="0">
                <a:solidFill>
                  <a:schemeClr val="bg1"/>
                </a:solidFill>
                <a:latin typeface="Gotham Pro Medium" panose="02000603030000020004" pitchFamily="2" charset="0"/>
                <a:cs typeface="Gotham Pro Medium" panose="02000603030000020004" pitchFamily="2" charset="0"/>
              </a:rPr>
              <a:t>Специальные условия</a:t>
            </a:r>
          </a:p>
        </p:txBody>
      </p:sp>
      <p:sp>
        <p:nvSpPr>
          <p:cNvPr id="128" name="object 28"/>
          <p:cNvSpPr txBox="1"/>
          <p:nvPr/>
        </p:nvSpPr>
        <p:spPr>
          <a:xfrm>
            <a:off x="8097804" y="2239979"/>
            <a:ext cx="2444115" cy="1223645"/>
          </a:xfrm>
          <a:prstGeom prst="rect">
            <a:avLst/>
          </a:prstGeom>
        </p:spPr>
        <p:txBody>
          <a:bodyPr vert="horz" wrap="square" lIns="0" tIns="781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15"/>
              </a:spcBef>
            </a:pPr>
            <a:r>
              <a:rPr sz="1400" b="1" dirty="0">
                <a:solidFill>
                  <a:srgbClr val="FFFFFF"/>
                </a:solidFill>
                <a:latin typeface="Gotham Pro"/>
                <a:cs typeface="Gotham Pro"/>
              </a:rPr>
              <a:t>Возмещение</a:t>
            </a:r>
            <a:r>
              <a:rPr sz="1400" b="1" spc="-40" dirty="0">
                <a:solidFill>
                  <a:srgbClr val="FFFFFF"/>
                </a:solidFill>
                <a:latin typeface="Gotham Pro"/>
                <a:cs typeface="Gotham Pro"/>
              </a:rPr>
              <a:t> </a:t>
            </a:r>
            <a:r>
              <a:rPr sz="1400" b="1" dirty="0">
                <a:solidFill>
                  <a:srgbClr val="FFFFFF"/>
                </a:solidFill>
                <a:latin typeface="Gotham Pro"/>
                <a:cs typeface="Gotham Pro"/>
              </a:rPr>
              <a:t>затрат*:</a:t>
            </a:r>
            <a:endParaRPr sz="1400" dirty="0">
              <a:latin typeface="Gotham Pro"/>
              <a:cs typeface="Gotham Pro"/>
            </a:endParaRPr>
          </a:p>
          <a:p>
            <a:pPr marL="12700">
              <a:lnSpc>
                <a:spcPct val="100000"/>
              </a:lnSpc>
              <a:spcBef>
                <a:spcPts val="515"/>
              </a:spcBef>
            </a:pPr>
            <a:r>
              <a:rPr sz="1400" dirty="0">
                <a:solidFill>
                  <a:srgbClr val="FFFFFF"/>
                </a:solidFill>
                <a:latin typeface="Gotham Pro"/>
                <a:cs typeface="Gotham Pro"/>
              </a:rPr>
              <a:t>На</a:t>
            </a:r>
            <a:r>
              <a:rPr sz="1400" spc="-10" dirty="0">
                <a:solidFill>
                  <a:srgbClr val="FFFFFF"/>
                </a:solidFill>
                <a:latin typeface="Gotham Pro"/>
                <a:cs typeface="Gotham Pro"/>
              </a:rPr>
              <a:t> </a:t>
            </a:r>
            <a:r>
              <a:rPr sz="1400" dirty="0">
                <a:solidFill>
                  <a:srgbClr val="FFFFFF"/>
                </a:solidFill>
                <a:latin typeface="Gotham Pro"/>
                <a:cs typeface="Gotham Pro"/>
              </a:rPr>
              <a:t>инфраструктуру</a:t>
            </a:r>
            <a:endParaRPr sz="1400" dirty="0">
              <a:latin typeface="Gotham Pro"/>
              <a:cs typeface="Gotham Pro"/>
            </a:endParaRPr>
          </a:p>
          <a:p>
            <a:pPr marL="12700" marR="5080">
              <a:lnSpc>
                <a:spcPct val="150000"/>
              </a:lnSpc>
            </a:pPr>
            <a:r>
              <a:rPr sz="1400" dirty="0">
                <a:solidFill>
                  <a:srgbClr val="FFFFFF"/>
                </a:solidFill>
                <a:latin typeface="Gotham Pro"/>
                <a:cs typeface="Gotham Pro"/>
              </a:rPr>
              <a:t>На проценты </a:t>
            </a:r>
            <a:r>
              <a:rPr sz="1400" spc="5" dirty="0">
                <a:solidFill>
                  <a:srgbClr val="FFFFFF"/>
                </a:solidFill>
                <a:latin typeface="Gotham Pro"/>
                <a:cs typeface="Gotham Pro"/>
              </a:rPr>
              <a:t>по </a:t>
            </a:r>
            <a:r>
              <a:rPr sz="1400" dirty="0">
                <a:solidFill>
                  <a:srgbClr val="FFFFFF"/>
                </a:solidFill>
                <a:latin typeface="Gotham Pro"/>
                <a:cs typeface="Gotham Pro"/>
              </a:rPr>
              <a:t>кредитам  На покупку</a:t>
            </a:r>
            <a:r>
              <a:rPr sz="1400" spc="-60" dirty="0">
                <a:solidFill>
                  <a:srgbClr val="FFFFFF"/>
                </a:solidFill>
                <a:latin typeface="Gotham Pro"/>
                <a:cs typeface="Gotham Pro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Gotham Pro"/>
                <a:cs typeface="Gotham Pro"/>
              </a:rPr>
              <a:t>оборудования</a:t>
            </a:r>
            <a:endParaRPr sz="1400" dirty="0">
              <a:latin typeface="Gotham Pro"/>
              <a:cs typeface="Gotham Pro"/>
            </a:endParaRPr>
          </a:p>
        </p:txBody>
      </p:sp>
      <p:sp>
        <p:nvSpPr>
          <p:cNvPr id="129" name="object 27"/>
          <p:cNvSpPr txBox="1"/>
          <p:nvPr/>
        </p:nvSpPr>
        <p:spPr>
          <a:xfrm>
            <a:off x="8104789" y="3580358"/>
            <a:ext cx="2673350" cy="622300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765"/>
              </a:spcBef>
            </a:pPr>
            <a:r>
              <a:rPr sz="1400" b="1" dirty="0">
                <a:solidFill>
                  <a:srgbClr val="FFFFFF"/>
                </a:solidFill>
                <a:latin typeface="Gotham Pro"/>
                <a:cs typeface="Gotham Pro"/>
              </a:rPr>
              <a:t>Дополнительные</a:t>
            </a:r>
            <a:r>
              <a:rPr sz="1400" b="1" spc="-55" dirty="0">
                <a:solidFill>
                  <a:srgbClr val="FFFFFF"/>
                </a:solidFill>
                <a:latin typeface="Gotham Pro"/>
                <a:cs typeface="Gotham Pro"/>
              </a:rPr>
              <a:t> </a:t>
            </a:r>
            <a:r>
              <a:rPr sz="1400" b="1" dirty="0">
                <a:solidFill>
                  <a:srgbClr val="FFFFFF"/>
                </a:solidFill>
                <a:latin typeface="Gotham Pro"/>
                <a:cs typeface="Gotham Pro"/>
              </a:rPr>
              <a:t>меры:</a:t>
            </a:r>
            <a:endParaRPr sz="1400" dirty="0">
              <a:latin typeface="Gotham Pro"/>
              <a:cs typeface="Gotham Pro"/>
            </a:endParaRPr>
          </a:p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sz="1400" dirty="0">
                <a:solidFill>
                  <a:srgbClr val="FFFFFF"/>
                </a:solidFill>
                <a:latin typeface="Gotham Pro"/>
                <a:cs typeface="Gotham Pro"/>
              </a:rPr>
              <a:t>Свободная </a:t>
            </a:r>
            <a:r>
              <a:rPr sz="1400" spc="-5" dirty="0">
                <a:solidFill>
                  <a:srgbClr val="FFFFFF"/>
                </a:solidFill>
                <a:latin typeface="Gotham Pro"/>
                <a:cs typeface="Gotham Pro"/>
              </a:rPr>
              <a:t>таможенная</a:t>
            </a:r>
            <a:r>
              <a:rPr sz="1400" spc="-80" dirty="0">
                <a:solidFill>
                  <a:srgbClr val="FFFFFF"/>
                </a:solidFill>
                <a:latin typeface="Gotham Pro"/>
                <a:cs typeface="Gotham Pro"/>
              </a:rPr>
              <a:t> </a:t>
            </a:r>
            <a:r>
              <a:rPr sz="1400" dirty="0">
                <a:solidFill>
                  <a:srgbClr val="FFFFFF"/>
                </a:solidFill>
                <a:latin typeface="Gotham Pro"/>
                <a:cs typeface="Gotham Pro"/>
              </a:rPr>
              <a:t>зона</a:t>
            </a:r>
            <a:endParaRPr sz="1400" dirty="0">
              <a:latin typeface="Gotham Pro"/>
              <a:cs typeface="Gotham Pro"/>
            </a:endParaRPr>
          </a:p>
        </p:txBody>
      </p:sp>
      <p:sp>
        <p:nvSpPr>
          <p:cNvPr id="130" name="object 29"/>
          <p:cNvSpPr txBox="1"/>
          <p:nvPr/>
        </p:nvSpPr>
        <p:spPr>
          <a:xfrm>
            <a:off x="8097803" y="4199478"/>
            <a:ext cx="3998947" cy="676467"/>
          </a:xfrm>
          <a:prstGeom prst="rect">
            <a:avLst/>
          </a:prstGeom>
        </p:spPr>
        <p:txBody>
          <a:bodyPr vert="horz" wrap="square" lIns="0" tIns="128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15"/>
              </a:spcBef>
            </a:pPr>
            <a:r>
              <a:rPr sz="1400" dirty="0">
                <a:solidFill>
                  <a:srgbClr val="FFFFFF"/>
                </a:solidFill>
                <a:latin typeface="Gotham Pro"/>
                <a:cs typeface="Gotham Pro"/>
              </a:rPr>
              <a:t>Иностранная сила вне</a:t>
            </a:r>
            <a:r>
              <a:rPr sz="1400" spc="-85" dirty="0">
                <a:solidFill>
                  <a:srgbClr val="FFFFFF"/>
                </a:solidFill>
                <a:latin typeface="Gotham Pro"/>
                <a:cs typeface="Gotham Pro"/>
              </a:rPr>
              <a:t> </a:t>
            </a:r>
            <a:r>
              <a:rPr sz="1400" dirty="0">
                <a:solidFill>
                  <a:srgbClr val="FFFFFF"/>
                </a:solidFill>
                <a:latin typeface="Gotham Pro"/>
                <a:cs typeface="Gotham Pro"/>
              </a:rPr>
              <a:t>квот</a:t>
            </a:r>
            <a:endParaRPr sz="1400" dirty="0">
              <a:latin typeface="Gotham Pro"/>
              <a:cs typeface="Gotham Pro"/>
            </a:endParaRPr>
          </a:p>
          <a:p>
            <a:pPr marL="12700">
              <a:lnSpc>
                <a:spcPct val="100000"/>
              </a:lnSpc>
              <a:spcBef>
                <a:spcPts val="915"/>
              </a:spcBef>
            </a:pPr>
            <a:r>
              <a:rPr sz="1400" dirty="0">
                <a:solidFill>
                  <a:srgbClr val="FFFFFF"/>
                </a:solidFill>
                <a:latin typeface="Gotham Pro"/>
                <a:cs typeface="Gotham Pro"/>
              </a:rPr>
              <a:t>Земельный </a:t>
            </a:r>
            <a:r>
              <a:rPr sz="1400" spc="5" dirty="0" err="1">
                <a:solidFill>
                  <a:srgbClr val="FFFFFF"/>
                </a:solidFill>
                <a:latin typeface="Gotham Pro"/>
                <a:cs typeface="Gotham Pro"/>
              </a:rPr>
              <a:t>участок</a:t>
            </a:r>
            <a:r>
              <a:rPr sz="1400" spc="5" dirty="0">
                <a:solidFill>
                  <a:srgbClr val="FFFFFF"/>
                </a:solidFill>
                <a:latin typeface="Gotham Pro"/>
                <a:cs typeface="Gotham Pro"/>
              </a:rPr>
              <a:t> </a:t>
            </a:r>
            <a:r>
              <a:rPr lang="ru-RU" sz="1400" dirty="0">
                <a:solidFill>
                  <a:srgbClr val="FFFFFF"/>
                </a:solidFill>
                <a:latin typeface="Gotham Pro"/>
                <a:cs typeface="Gotham Pro"/>
              </a:rPr>
              <a:t>в аренду без торгов</a:t>
            </a:r>
            <a:endParaRPr sz="1400" dirty="0">
              <a:latin typeface="Gotham Pro"/>
              <a:cs typeface="Gotham Pro"/>
            </a:endParaRPr>
          </a:p>
        </p:txBody>
      </p:sp>
      <p:sp>
        <p:nvSpPr>
          <p:cNvPr id="131" name="object 25"/>
          <p:cNvSpPr txBox="1"/>
          <p:nvPr/>
        </p:nvSpPr>
        <p:spPr>
          <a:xfrm>
            <a:off x="8070647" y="5403867"/>
            <a:ext cx="33604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Gotham Pro"/>
                <a:cs typeface="Gotham Pro"/>
              </a:rPr>
              <a:t>*на уплату </a:t>
            </a:r>
            <a:r>
              <a:rPr sz="1200" spc="-5" dirty="0">
                <a:solidFill>
                  <a:srgbClr val="FFFFFF"/>
                </a:solidFill>
                <a:latin typeface="Gotham Pro"/>
                <a:cs typeface="Gotham Pro"/>
              </a:rPr>
              <a:t>процентов </a:t>
            </a:r>
            <a:r>
              <a:rPr sz="1200" dirty="0">
                <a:solidFill>
                  <a:srgbClr val="FFFFFF"/>
                </a:solidFill>
                <a:latin typeface="Gotham Pro"/>
                <a:cs typeface="Gotham Pro"/>
              </a:rPr>
              <a:t>по </a:t>
            </a:r>
            <a:r>
              <a:rPr sz="1200" spc="-5" dirty="0">
                <a:solidFill>
                  <a:srgbClr val="FFFFFF"/>
                </a:solidFill>
                <a:latin typeface="Gotham Pro"/>
                <a:cs typeface="Gotham Pro"/>
              </a:rPr>
              <a:t>инвестиционным  </a:t>
            </a:r>
            <a:r>
              <a:rPr sz="1200" dirty="0">
                <a:solidFill>
                  <a:srgbClr val="FFFFFF"/>
                </a:solidFill>
                <a:latin typeface="Gotham Pro"/>
                <a:cs typeface="Gotham Pro"/>
              </a:rPr>
              <a:t>кредитам - 700 </a:t>
            </a:r>
            <a:r>
              <a:rPr sz="1200" spc="-5" dirty="0">
                <a:solidFill>
                  <a:srgbClr val="FFFFFF"/>
                </a:solidFill>
                <a:latin typeface="Gotham Pro"/>
                <a:cs typeface="Gotham Pro"/>
              </a:rPr>
              <a:t>млн.</a:t>
            </a:r>
            <a:r>
              <a:rPr sz="1200" spc="15" dirty="0">
                <a:solidFill>
                  <a:srgbClr val="FFFFFF"/>
                </a:solidFill>
                <a:latin typeface="Gotham Pro"/>
                <a:cs typeface="Gotham Pro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Gotham Pro"/>
                <a:cs typeface="Gotham Pro"/>
              </a:rPr>
              <a:t>рублей;</a:t>
            </a:r>
            <a:endParaRPr sz="1200">
              <a:latin typeface="Gotham Pro"/>
              <a:cs typeface="Gotham Pro"/>
            </a:endParaRPr>
          </a:p>
        </p:txBody>
      </p:sp>
      <p:sp>
        <p:nvSpPr>
          <p:cNvPr id="132" name="object 26"/>
          <p:cNvSpPr txBox="1"/>
          <p:nvPr/>
        </p:nvSpPr>
        <p:spPr>
          <a:xfrm>
            <a:off x="8074202" y="5941484"/>
            <a:ext cx="30962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Gotham Pro"/>
                <a:cs typeface="Gotham Pro"/>
              </a:rPr>
              <a:t>по </a:t>
            </a:r>
            <a:r>
              <a:rPr sz="1200" spc="-5" dirty="0">
                <a:solidFill>
                  <a:srgbClr val="FFFFFF"/>
                </a:solidFill>
                <a:latin typeface="Gotham Pro"/>
                <a:cs typeface="Gotham Pro"/>
              </a:rPr>
              <a:t>остальным направлениям </a:t>
            </a:r>
            <a:r>
              <a:rPr sz="1200" dirty="0">
                <a:solidFill>
                  <a:srgbClr val="FFFFFF"/>
                </a:solidFill>
                <a:latin typeface="Gotham Pro"/>
                <a:cs typeface="Gotham Pro"/>
              </a:rPr>
              <a:t>- 100 </a:t>
            </a:r>
            <a:r>
              <a:rPr sz="1200" spc="-5" dirty="0">
                <a:solidFill>
                  <a:srgbClr val="FFFFFF"/>
                </a:solidFill>
                <a:latin typeface="Gotham Pro"/>
                <a:cs typeface="Gotham Pro"/>
              </a:rPr>
              <a:t>млн.  рублей.</a:t>
            </a:r>
            <a:endParaRPr sz="1200">
              <a:latin typeface="Gotham Pro"/>
              <a:cs typeface="Gotham Pro"/>
            </a:endParaRP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326557" y="1830500"/>
            <a:ext cx="2057400" cy="6096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2536357" y="1830500"/>
            <a:ext cx="2743200" cy="609600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5431957" y="1830500"/>
            <a:ext cx="2057400" cy="6096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5" name="Рисунок 64">
            <a:extLst>
              <a:ext uri="{FF2B5EF4-FFF2-40B4-BE49-F238E27FC236}">
                <a16:creationId xmlns:a16="http://schemas.microsoft.com/office/drawing/2014/main" id="{CE30BF86-195E-297C-590F-496D78600F4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2677031" y="1950634"/>
            <a:ext cx="375337" cy="369332"/>
          </a:xfrm>
          <a:prstGeom prst="rect">
            <a:avLst/>
          </a:prstGeom>
        </p:spPr>
      </p:pic>
      <p:sp>
        <p:nvSpPr>
          <p:cNvPr id="66" name="TextBox 65"/>
          <p:cNvSpPr txBox="1"/>
          <p:nvPr/>
        </p:nvSpPr>
        <p:spPr>
          <a:xfrm>
            <a:off x="337763" y="1889816"/>
            <a:ext cx="2034988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700"/>
              </a:lnSpc>
            </a:pPr>
            <a:r>
              <a:rPr lang="ru-RU" dirty="0">
                <a:latin typeface="Gotham Pro Medium" panose="02000603030000020004" pitchFamily="2" charset="0"/>
                <a:cs typeface="Gotham Pro Medium" panose="02000603030000020004" pitchFamily="2" charset="0"/>
              </a:rPr>
              <a:t>НАЛОГОВЫЕ ПРЕФЕРЕНЦИИ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5338221" y="1911750"/>
            <a:ext cx="2163649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700"/>
              </a:lnSpc>
            </a:pPr>
            <a:r>
              <a:rPr lang="ru-RU" dirty="0">
                <a:latin typeface="Gotham Pro Medium" panose="02000603030000020004" pitchFamily="2" charset="0"/>
                <a:cs typeface="Gotham Pro Medium" panose="02000603030000020004" pitchFamily="2" charset="0"/>
              </a:rPr>
              <a:t>СТАНДАРТНЫЕ УСЛОВИЯ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3594537" y="2032982"/>
            <a:ext cx="1564390" cy="3319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700"/>
              </a:lnSpc>
            </a:pPr>
            <a:r>
              <a:rPr lang="ru-RU" sz="2800" dirty="0">
                <a:solidFill>
                  <a:schemeClr val="bg1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КОРФ</a:t>
            </a:r>
          </a:p>
        </p:txBody>
      </p:sp>
      <p:grpSp>
        <p:nvGrpSpPr>
          <p:cNvPr id="69" name="Группа 68"/>
          <p:cNvGrpSpPr/>
          <p:nvPr/>
        </p:nvGrpSpPr>
        <p:grpSpPr>
          <a:xfrm>
            <a:off x="303504" y="4262835"/>
            <a:ext cx="7179336" cy="813688"/>
            <a:chOff x="288264" y="4108608"/>
            <a:chExt cx="7179336" cy="962339"/>
          </a:xfrm>
        </p:grpSpPr>
        <p:sp>
          <p:nvSpPr>
            <p:cNvPr id="70" name="Скругленный прямоугольник 69"/>
            <p:cNvSpPr/>
            <p:nvPr/>
          </p:nvSpPr>
          <p:spPr>
            <a:xfrm>
              <a:off x="2514600" y="4108608"/>
              <a:ext cx="2743200" cy="9623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3653291" y="4321076"/>
              <a:ext cx="1564390" cy="3319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sz="2800" dirty="0">
                  <a:solidFill>
                    <a:srgbClr val="0070C0"/>
                  </a:solidFill>
                  <a:latin typeface="Gotham Pro Black" panose="02000903040000020004" pitchFamily="2" charset="0"/>
                  <a:cs typeface="Gotham Pro Black" panose="02000903040000020004" pitchFamily="2" charset="0"/>
                </a:rPr>
                <a:t>0%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2573411" y="4176710"/>
              <a:ext cx="2034988" cy="367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ru-RU" sz="1400" dirty="0">
                  <a:latin typeface="Gotham Pro Light" panose="02000503030000020004" pitchFamily="2" charset="0"/>
                  <a:cs typeface="Gotham Pro Light" panose="02000503030000020004" pitchFamily="2" charset="0"/>
                </a:rPr>
                <a:t>в течение 20 лет</a:t>
              </a: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2514600" y="4542597"/>
              <a:ext cx="2429385" cy="295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700"/>
                </a:lnSpc>
              </a:pPr>
              <a:endParaRPr lang="ru-RU" sz="1400" spc="-40" dirty="0"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</p:txBody>
        </p:sp>
        <p:sp>
          <p:nvSpPr>
            <p:cNvPr id="74" name="Скругленный прямоугольник 73"/>
            <p:cNvSpPr/>
            <p:nvPr/>
          </p:nvSpPr>
          <p:spPr>
            <a:xfrm>
              <a:off x="5410200" y="4136167"/>
              <a:ext cx="2057400" cy="93478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5780291" y="4321076"/>
              <a:ext cx="1564390" cy="3319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sz="2800" dirty="0">
                  <a:latin typeface="Gotham Pro Black" panose="02000903040000020004" pitchFamily="2" charset="0"/>
                  <a:cs typeface="Gotham Pro Black" panose="02000903040000020004" pitchFamily="2" charset="0"/>
                </a:rPr>
                <a:t>1,5%</a:t>
              </a:r>
            </a:p>
          </p:txBody>
        </p:sp>
        <p:sp>
          <p:nvSpPr>
            <p:cNvPr id="76" name="Скругленный прямоугольник 75"/>
            <p:cNvSpPr/>
            <p:nvPr/>
          </p:nvSpPr>
          <p:spPr>
            <a:xfrm>
              <a:off x="304801" y="4108608"/>
              <a:ext cx="2018452" cy="9623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288264" y="4314131"/>
              <a:ext cx="2034988" cy="5283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dirty="0">
                  <a:latin typeface="Gotham Pro Medium" panose="02000603030000020004" pitchFamily="2" charset="0"/>
                  <a:cs typeface="Gotham Pro Medium" panose="02000603030000020004" pitchFamily="2" charset="0"/>
                </a:rPr>
                <a:t>НАЛОГ НА ЗЕМЛЮ</a:t>
              </a:r>
            </a:p>
          </p:txBody>
        </p:sp>
      </p:grpSp>
      <p:grpSp>
        <p:nvGrpSpPr>
          <p:cNvPr id="78" name="Группа 77"/>
          <p:cNvGrpSpPr/>
          <p:nvPr/>
        </p:nvGrpSpPr>
        <p:grpSpPr>
          <a:xfrm>
            <a:off x="290300" y="6024232"/>
            <a:ext cx="7179336" cy="813688"/>
            <a:chOff x="288264" y="4108608"/>
            <a:chExt cx="7179336" cy="962339"/>
          </a:xfrm>
        </p:grpSpPr>
        <p:sp>
          <p:nvSpPr>
            <p:cNvPr id="79" name="Скругленный прямоугольник 78"/>
            <p:cNvSpPr/>
            <p:nvPr/>
          </p:nvSpPr>
          <p:spPr>
            <a:xfrm>
              <a:off x="2514600" y="4108608"/>
              <a:ext cx="2743200" cy="9623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3653291" y="4321076"/>
              <a:ext cx="1564390" cy="392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sz="2800" dirty="0">
                  <a:solidFill>
                    <a:srgbClr val="0070C0"/>
                  </a:solidFill>
                  <a:latin typeface="Gotham Pro Black" panose="02000903040000020004" pitchFamily="2" charset="0"/>
                  <a:cs typeface="Gotham Pro Black" panose="02000903040000020004" pitchFamily="2" charset="0"/>
                </a:rPr>
                <a:t>7,6%</a:t>
              </a: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2573411" y="4176710"/>
              <a:ext cx="2034988" cy="367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ru-RU" sz="1400" dirty="0">
                  <a:latin typeface="Gotham Pro Light" panose="02000503030000020004" pitchFamily="2" charset="0"/>
                  <a:cs typeface="Gotham Pro Light" panose="02000503030000020004" pitchFamily="2" charset="0"/>
                </a:rPr>
                <a:t>в течение 10 лет</a:t>
              </a: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2514600" y="4542597"/>
              <a:ext cx="2429385" cy="295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700"/>
                </a:lnSpc>
              </a:pPr>
              <a:endParaRPr lang="ru-RU" sz="1400" spc="-40" dirty="0"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</p:txBody>
        </p:sp>
        <p:sp>
          <p:nvSpPr>
            <p:cNvPr id="83" name="Скругленный прямоугольник 82"/>
            <p:cNvSpPr/>
            <p:nvPr/>
          </p:nvSpPr>
          <p:spPr>
            <a:xfrm>
              <a:off x="5410200" y="4136167"/>
              <a:ext cx="2057400" cy="93478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5780291" y="4321076"/>
              <a:ext cx="1564390" cy="392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sz="2800" dirty="0">
                  <a:latin typeface="Gotham Pro Black" panose="02000903040000020004" pitchFamily="2" charset="0"/>
                  <a:cs typeface="Gotham Pro Black" panose="02000903040000020004" pitchFamily="2" charset="0"/>
                </a:rPr>
                <a:t>30%</a:t>
              </a:r>
            </a:p>
          </p:txBody>
        </p:sp>
        <p:sp>
          <p:nvSpPr>
            <p:cNvPr id="85" name="Скругленный прямоугольник 84"/>
            <p:cNvSpPr/>
            <p:nvPr/>
          </p:nvSpPr>
          <p:spPr>
            <a:xfrm>
              <a:off x="304801" y="4108608"/>
              <a:ext cx="2018452" cy="9623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288264" y="4314131"/>
              <a:ext cx="2034988" cy="6248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dirty="0">
                  <a:latin typeface="Gotham Pro Medium" panose="02000603030000020004" pitchFamily="2" charset="0"/>
                  <a:cs typeface="Gotham Pro Medium" panose="02000603030000020004" pitchFamily="2" charset="0"/>
                </a:rPr>
                <a:t>СТРАХОВЫЕ ВЗНОСЫ</a:t>
              </a:r>
            </a:p>
          </p:txBody>
        </p:sp>
      </p:grpSp>
      <p:grpSp>
        <p:nvGrpSpPr>
          <p:cNvPr id="87" name="Группа 86"/>
          <p:cNvGrpSpPr/>
          <p:nvPr/>
        </p:nvGrpSpPr>
        <p:grpSpPr>
          <a:xfrm>
            <a:off x="290300" y="5144916"/>
            <a:ext cx="7192540" cy="813687"/>
            <a:chOff x="288264" y="4108608"/>
            <a:chExt cx="7192540" cy="962339"/>
          </a:xfrm>
        </p:grpSpPr>
        <p:sp>
          <p:nvSpPr>
            <p:cNvPr id="88" name="Скругленный прямоугольник 87"/>
            <p:cNvSpPr/>
            <p:nvPr/>
          </p:nvSpPr>
          <p:spPr>
            <a:xfrm>
              <a:off x="2514600" y="4108608"/>
              <a:ext cx="2743200" cy="9623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3653291" y="4321076"/>
              <a:ext cx="1564390" cy="3319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sz="2800" dirty="0">
                  <a:solidFill>
                    <a:srgbClr val="0070C0"/>
                  </a:solidFill>
                  <a:latin typeface="Gotham Pro Black" panose="02000903040000020004" pitchFamily="2" charset="0"/>
                  <a:cs typeface="Gotham Pro Black" panose="02000903040000020004" pitchFamily="2" charset="0"/>
                </a:rPr>
                <a:t>0%</a:t>
              </a:r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2573587" y="4258497"/>
              <a:ext cx="2034988" cy="367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ru-RU" sz="1400" dirty="0">
                  <a:latin typeface="Gotham Pro Light" panose="02000503030000020004" pitchFamily="2" charset="0"/>
                  <a:cs typeface="Gotham Pro Light" panose="02000503030000020004" pitchFamily="2" charset="0"/>
                </a:rPr>
                <a:t>в течение 20 лет</a:t>
              </a: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2514600" y="4542597"/>
              <a:ext cx="2429385" cy="295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700"/>
                </a:lnSpc>
              </a:pPr>
              <a:endParaRPr lang="ru-RU" sz="1400" spc="-40" dirty="0"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</p:txBody>
        </p:sp>
        <p:sp>
          <p:nvSpPr>
            <p:cNvPr id="92" name="Скругленный прямоугольник 91"/>
            <p:cNvSpPr/>
            <p:nvPr/>
          </p:nvSpPr>
          <p:spPr>
            <a:xfrm>
              <a:off x="5410200" y="4136167"/>
              <a:ext cx="2057400" cy="93478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5675664" y="4255541"/>
              <a:ext cx="1805140" cy="6248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sz="1400" dirty="0">
                  <a:latin typeface="Gotham Pro Light" panose="02000503030000020004" pitchFamily="2" charset="0"/>
                  <a:cs typeface="Gotham Pro Light" panose="02000503030000020004" pitchFamily="2" charset="0"/>
                </a:rPr>
                <a:t>рассчитывается индивидуально</a:t>
              </a:r>
            </a:p>
          </p:txBody>
        </p:sp>
        <p:sp>
          <p:nvSpPr>
            <p:cNvPr id="94" name="Скругленный прямоугольник 93"/>
            <p:cNvSpPr/>
            <p:nvPr/>
          </p:nvSpPr>
          <p:spPr>
            <a:xfrm>
              <a:off x="304801" y="4108608"/>
              <a:ext cx="2018452" cy="9623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288264" y="4314131"/>
              <a:ext cx="2034988" cy="6248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dirty="0">
                  <a:latin typeface="Gotham Pro Medium" panose="02000603030000020004" pitchFamily="2" charset="0"/>
                  <a:cs typeface="Gotham Pro Medium" panose="02000603030000020004" pitchFamily="2" charset="0"/>
                </a:rPr>
                <a:t>НАЛОГ НА ТРАНСПОРТ</a:t>
              </a:r>
            </a:p>
          </p:txBody>
        </p:sp>
      </p:grpSp>
      <p:grpSp>
        <p:nvGrpSpPr>
          <p:cNvPr id="96" name="Группа 95"/>
          <p:cNvGrpSpPr/>
          <p:nvPr/>
        </p:nvGrpSpPr>
        <p:grpSpPr>
          <a:xfrm>
            <a:off x="318289" y="3385645"/>
            <a:ext cx="7179336" cy="813688"/>
            <a:chOff x="288264" y="4108608"/>
            <a:chExt cx="7179336" cy="962339"/>
          </a:xfrm>
        </p:grpSpPr>
        <p:sp>
          <p:nvSpPr>
            <p:cNvPr id="97" name="Скругленный прямоугольник 96"/>
            <p:cNvSpPr/>
            <p:nvPr/>
          </p:nvSpPr>
          <p:spPr>
            <a:xfrm>
              <a:off x="2514600" y="4108608"/>
              <a:ext cx="2743200" cy="9623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3653291" y="4321076"/>
              <a:ext cx="1564390" cy="3319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sz="2800" dirty="0">
                  <a:solidFill>
                    <a:srgbClr val="0070C0"/>
                  </a:solidFill>
                  <a:latin typeface="Gotham Pro Black" panose="02000903040000020004" pitchFamily="2" charset="0"/>
                  <a:cs typeface="Gotham Pro Black" panose="02000903040000020004" pitchFamily="2" charset="0"/>
                </a:rPr>
                <a:t>0%</a:t>
              </a:r>
            </a:p>
          </p:txBody>
        </p:sp>
        <p:sp>
          <p:nvSpPr>
            <p:cNvPr id="154" name="TextBox 153"/>
            <p:cNvSpPr txBox="1"/>
            <p:nvPr/>
          </p:nvSpPr>
          <p:spPr>
            <a:xfrm>
              <a:off x="2574748" y="4227860"/>
              <a:ext cx="2034988" cy="367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ru-RU" sz="1400" dirty="0">
                  <a:latin typeface="Gotham Pro Light" panose="02000503030000020004" pitchFamily="2" charset="0"/>
                  <a:cs typeface="Gotham Pro Light" panose="02000503030000020004" pitchFamily="2" charset="0"/>
                </a:rPr>
                <a:t>в течение 20 лет</a:t>
              </a:r>
            </a:p>
          </p:txBody>
        </p:sp>
        <p:sp>
          <p:nvSpPr>
            <p:cNvPr id="155" name="TextBox 154"/>
            <p:cNvSpPr txBox="1"/>
            <p:nvPr/>
          </p:nvSpPr>
          <p:spPr>
            <a:xfrm>
              <a:off x="2514600" y="4542597"/>
              <a:ext cx="2429385" cy="295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700"/>
                </a:lnSpc>
              </a:pPr>
              <a:endParaRPr lang="ru-RU" sz="1400" spc="-40" dirty="0"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</p:txBody>
        </p:sp>
        <p:sp>
          <p:nvSpPr>
            <p:cNvPr id="156" name="Скругленный прямоугольник 155"/>
            <p:cNvSpPr/>
            <p:nvPr/>
          </p:nvSpPr>
          <p:spPr>
            <a:xfrm>
              <a:off x="5410200" y="4136167"/>
              <a:ext cx="2057400" cy="93478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7" name="TextBox 156"/>
            <p:cNvSpPr txBox="1"/>
            <p:nvPr/>
          </p:nvSpPr>
          <p:spPr>
            <a:xfrm>
              <a:off x="5780291" y="4321076"/>
              <a:ext cx="1564390" cy="392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sz="2800" dirty="0">
                  <a:latin typeface="Gotham Pro Black" panose="02000903040000020004" pitchFamily="2" charset="0"/>
                  <a:cs typeface="Gotham Pro Black" panose="02000903040000020004" pitchFamily="2" charset="0"/>
                </a:rPr>
                <a:t>2,2%</a:t>
              </a:r>
            </a:p>
          </p:txBody>
        </p:sp>
        <p:sp>
          <p:nvSpPr>
            <p:cNvPr id="158" name="Скругленный прямоугольник 157"/>
            <p:cNvSpPr/>
            <p:nvPr/>
          </p:nvSpPr>
          <p:spPr>
            <a:xfrm>
              <a:off x="304801" y="4108608"/>
              <a:ext cx="2018452" cy="9623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9" name="TextBox 158"/>
            <p:cNvSpPr txBox="1"/>
            <p:nvPr/>
          </p:nvSpPr>
          <p:spPr>
            <a:xfrm>
              <a:off x="288264" y="4314131"/>
              <a:ext cx="2034988" cy="6248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dirty="0">
                  <a:latin typeface="Gotham Pro Medium" panose="02000603030000020004" pitchFamily="2" charset="0"/>
                  <a:cs typeface="Gotham Pro Medium" panose="02000603030000020004" pitchFamily="2" charset="0"/>
                </a:rPr>
                <a:t>НАЛОГ НА ИМУЩЕСТВО</a:t>
              </a:r>
            </a:p>
          </p:txBody>
        </p:sp>
      </p:grpSp>
      <p:grpSp>
        <p:nvGrpSpPr>
          <p:cNvPr id="160" name="Группа 159"/>
          <p:cNvGrpSpPr/>
          <p:nvPr/>
        </p:nvGrpSpPr>
        <p:grpSpPr>
          <a:xfrm>
            <a:off x="303504" y="2517592"/>
            <a:ext cx="7179336" cy="813688"/>
            <a:chOff x="288264" y="4108608"/>
            <a:chExt cx="7179336" cy="962339"/>
          </a:xfrm>
        </p:grpSpPr>
        <p:sp>
          <p:nvSpPr>
            <p:cNvPr id="161" name="Скругленный прямоугольник 160"/>
            <p:cNvSpPr/>
            <p:nvPr/>
          </p:nvSpPr>
          <p:spPr>
            <a:xfrm>
              <a:off x="2514600" y="4108608"/>
              <a:ext cx="2743200" cy="9623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2" name="TextBox 161"/>
            <p:cNvSpPr txBox="1"/>
            <p:nvPr/>
          </p:nvSpPr>
          <p:spPr>
            <a:xfrm>
              <a:off x="3653291" y="4321076"/>
              <a:ext cx="1564390" cy="3319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sz="2800" dirty="0">
                  <a:solidFill>
                    <a:srgbClr val="0070C0"/>
                  </a:solidFill>
                  <a:latin typeface="Gotham Pro Black" panose="02000903040000020004" pitchFamily="2" charset="0"/>
                  <a:cs typeface="Gotham Pro Black" panose="02000903040000020004" pitchFamily="2" charset="0"/>
                </a:rPr>
                <a:t>0%</a:t>
              </a:r>
            </a:p>
          </p:txBody>
        </p:sp>
        <p:sp>
          <p:nvSpPr>
            <p:cNvPr id="163" name="TextBox 162"/>
            <p:cNvSpPr txBox="1"/>
            <p:nvPr/>
          </p:nvSpPr>
          <p:spPr>
            <a:xfrm>
              <a:off x="2573411" y="4176710"/>
              <a:ext cx="2034988" cy="367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ru-RU" sz="1400" dirty="0">
                  <a:latin typeface="Gotham Pro Light" panose="02000503030000020004" pitchFamily="2" charset="0"/>
                  <a:cs typeface="Gotham Pro Light" panose="02000503030000020004" pitchFamily="2" charset="0"/>
                </a:rPr>
                <a:t>в течение 20 лет</a:t>
              </a:r>
            </a:p>
          </p:txBody>
        </p:sp>
        <p:sp>
          <p:nvSpPr>
            <p:cNvPr id="164" name="TextBox 163"/>
            <p:cNvSpPr txBox="1"/>
            <p:nvPr/>
          </p:nvSpPr>
          <p:spPr>
            <a:xfrm>
              <a:off x="2514600" y="4542597"/>
              <a:ext cx="2429385" cy="295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700"/>
                </a:lnSpc>
              </a:pPr>
              <a:endParaRPr lang="ru-RU" sz="1400" spc="-40" dirty="0"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</p:txBody>
        </p:sp>
        <p:sp>
          <p:nvSpPr>
            <p:cNvPr id="165" name="Скругленный прямоугольник 164"/>
            <p:cNvSpPr/>
            <p:nvPr/>
          </p:nvSpPr>
          <p:spPr>
            <a:xfrm>
              <a:off x="5410200" y="4136167"/>
              <a:ext cx="2057400" cy="93478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6" name="TextBox 165"/>
            <p:cNvSpPr txBox="1"/>
            <p:nvPr/>
          </p:nvSpPr>
          <p:spPr>
            <a:xfrm>
              <a:off x="5780291" y="4321076"/>
              <a:ext cx="1564390" cy="392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sz="2800" dirty="0">
                  <a:latin typeface="Gotham Pro Black" panose="02000903040000020004" pitchFamily="2" charset="0"/>
                  <a:cs typeface="Gotham Pro Black" panose="02000903040000020004" pitchFamily="2" charset="0"/>
                </a:rPr>
                <a:t>25%</a:t>
              </a:r>
            </a:p>
          </p:txBody>
        </p:sp>
        <p:sp>
          <p:nvSpPr>
            <p:cNvPr id="167" name="Скругленный прямоугольник 166"/>
            <p:cNvSpPr/>
            <p:nvPr/>
          </p:nvSpPr>
          <p:spPr>
            <a:xfrm>
              <a:off x="304801" y="4108608"/>
              <a:ext cx="2018452" cy="9623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8" name="TextBox 167"/>
            <p:cNvSpPr txBox="1"/>
            <p:nvPr/>
          </p:nvSpPr>
          <p:spPr>
            <a:xfrm>
              <a:off x="288264" y="4280896"/>
              <a:ext cx="2034988" cy="6248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dirty="0">
                  <a:latin typeface="Gotham Pro Medium" panose="02000603030000020004" pitchFamily="2" charset="0"/>
                  <a:cs typeface="Gotham Pro Medium" panose="02000603030000020004" pitchFamily="2" charset="0"/>
                </a:rPr>
                <a:t>НАЛОГ НА ПРИБЫЛЬ</a:t>
              </a:r>
            </a:p>
          </p:txBody>
        </p:sp>
      </p:grpSp>
      <p:sp>
        <p:nvSpPr>
          <p:cNvPr id="100" name="Rectangle 5"/>
          <p:cNvSpPr/>
          <p:nvPr/>
        </p:nvSpPr>
        <p:spPr bwMode="auto">
          <a:xfrm>
            <a:off x="296576" y="369445"/>
            <a:ext cx="30716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 Pro" panose="02000503040000020004" pitchFamily="2" charset="0"/>
                <a:cs typeface="Gotham Pro" panose="02000503040000020004" pitchFamily="2" charset="0"/>
              </a:rPr>
              <a:t>Разведение животных и птиц</a:t>
            </a:r>
          </a:p>
        </p:txBody>
      </p:sp>
    </p:spTree>
    <p:extLst>
      <p:ext uri="{BB962C8B-B14F-4D97-AF65-F5344CB8AC3E}">
        <p14:creationId xmlns:p14="http://schemas.microsoft.com/office/powerpoint/2010/main" val="18061766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1728</TotalTime>
  <Words>315</Words>
  <Application>Microsoft Office PowerPoint</Application>
  <DocSecurity>0</DocSecurity>
  <PresentationFormat>Широкоэкранный</PresentationFormat>
  <Paragraphs>76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2" baseType="lpstr">
      <vt:lpstr>Arial</vt:lpstr>
      <vt:lpstr>Calibri</vt:lpstr>
      <vt:lpstr>Calibri Light</vt:lpstr>
      <vt:lpstr>Gotham Pro</vt:lpstr>
      <vt:lpstr>Gotham Pro Black</vt:lpstr>
      <vt:lpstr>Gotham Pro Light</vt:lpstr>
      <vt:lpstr>Gotham Pro Medium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Microsoft Office User</dc:creator>
  <cp:keywords/>
  <dc:description/>
  <cp:lastModifiedBy>Mininvest</cp:lastModifiedBy>
  <cp:revision>63</cp:revision>
  <cp:lastPrinted>2025-03-27T01:50:58Z</cp:lastPrinted>
  <dcterms:created xsi:type="dcterms:W3CDTF">2024-05-13T08:47:00Z</dcterms:created>
  <dcterms:modified xsi:type="dcterms:W3CDTF">2025-04-01T05:15:04Z</dcterms:modified>
  <cp:category/>
  <dc:identifier/>
  <cp:contentStatus/>
  <dc:language/>
  <cp:version/>
</cp:coreProperties>
</file>