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Intro" panose="02000000000000000000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Artegra Sans Condense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A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256" autoAdjust="0"/>
  </p:normalViewPr>
  <p:slideViewPr>
    <p:cSldViewPr>
      <p:cViewPr varScale="1">
        <p:scale>
          <a:sx n="74" d="100"/>
          <a:sy n="74" d="100"/>
        </p:scale>
        <p:origin x="53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5.emf"/><Relationship Id="rId5" Type="http://schemas.openxmlformats.org/officeDocument/2006/relationships/image" Target="../media/image12.png"/><Relationship Id="rId10" Type="http://schemas.openxmlformats.org/officeDocument/2006/relationships/image" Target="../media/image14.jpeg"/><Relationship Id="rId4" Type="http://schemas.openxmlformats.org/officeDocument/2006/relationships/image" Target="../media/image6.svg"/><Relationship Id="rId9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4265" r="4265"/>
          <a:stretch>
            <a:fillRect/>
          </a:stretch>
        </p:blipFill>
        <p:spPr>
          <a:xfrm>
            <a:off x="0" y="0"/>
            <a:ext cx="7057077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677400" y="4000500"/>
            <a:ext cx="7768775" cy="499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ИНВЕСТИЦИОННОЕ</a:t>
            </a:r>
            <a:r>
              <a:rPr lang="ru-RU" sz="3000" dirty="0">
                <a:solidFill>
                  <a:srgbClr val="000000"/>
                </a:solidFill>
                <a:latin typeface="Intro"/>
              </a:rPr>
              <a:t> предложение</a:t>
            </a:r>
            <a:endParaRPr lang="en-US" sz="3000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661301" y="4500380"/>
            <a:ext cx="8245545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ru-RU" sz="60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Предприятие </a:t>
            </a:r>
            <a:r>
              <a:rPr lang="ru-RU" sz="60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выпуску пиломатериалов высокого класса</a:t>
            </a:r>
            <a:endParaRPr lang="en-US" sz="6000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115800" y="691569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МО «Тымовский городской округ»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97967" y="9525082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"/>
            <a:ext cx="9372600" cy="10401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8598" y="88532"/>
            <a:ext cx="11010789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 panose="02000000000000000000" charset="0"/>
              </a:rPr>
              <a:t>ЦЕЛЬ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1726" y="522844"/>
            <a:ext cx="12571925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производства -полный цикл переработки древесного сырья до получения конечной продукции. </a:t>
            </a:r>
          </a:p>
        </p:txBody>
      </p:sp>
      <p:sp>
        <p:nvSpPr>
          <p:cNvPr id="4" name="TextBox 4"/>
          <p:cNvSpPr txBox="1"/>
          <p:nvPr/>
        </p:nvSpPr>
        <p:spPr>
          <a:xfrm rot="10800000" flipV="1">
            <a:off x="151726" y="1345872"/>
            <a:ext cx="6234385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 panose="02000000000000000000" charset="0"/>
              </a:rPr>
              <a:t>ПАРАМЕТРЫ ПРОЕКТА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4856" y="1691748"/>
            <a:ext cx="12571925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</a:t>
            </a:r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 –3 Га</a:t>
            </a:r>
          </a:p>
          <a:p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Энергоснабжение –1,2 МВт</a:t>
            </a:r>
          </a:p>
          <a:p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Газоснабжение –1 млн. м3в год</a:t>
            </a:r>
          </a:p>
          <a:p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Водоснабжение –0,3 тыс. 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м3/сутки</a:t>
            </a:r>
            <a:endParaRPr lang="ru-RU" sz="2500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l="16782" r="16782"/>
          <a:stretch>
            <a:fillRect/>
          </a:stretch>
        </p:blipFill>
        <p:spPr>
          <a:xfrm>
            <a:off x="13162334" y="0"/>
            <a:ext cx="5125666" cy="1028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7704" y="3230631"/>
            <a:ext cx="6631775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/>
              </a:rPr>
              <a:t>ПРЕИМУЩЕСТВА </a:t>
            </a: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ДЛЯ </a:t>
            </a:r>
            <a:r>
              <a:rPr lang="en-US" sz="2396" dirty="0" smtClean="0">
                <a:solidFill>
                  <a:srgbClr val="000000"/>
                </a:solidFill>
                <a:latin typeface="Intro"/>
              </a:rPr>
              <a:t>ИНВЕСТОРА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8" name="TextBox 8"/>
          <p:cNvSpPr txBox="1"/>
          <p:nvPr/>
        </p:nvSpPr>
        <p:spPr>
          <a:xfrm rot="10800000" flipV="1">
            <a:off x="0" y="3666648"/>
            <a:ext cx="12121570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95"/>
              </a:lnSpc>
            </a:pPr>
            <a:r>
              <a:rPr lang="ru-RU" sz="2496" dirty="0" smtClean="0">
                <a:solidFill>
                  <a:srgbClr val="47A5AD"/>
                </a:solidFill>
                <a:latin typeface="Artegra Sans Condensed"/>
              </a:rPr>
              <a:t> 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в городской черте пгт. Тымовское</a:t>
            </a:r>
          </a:p>
          <a:p>
            <a:pPr algn="just">
              <a:lnSpc>
                <a:spcPts val="3495"/>
              </a:lnSpc>
            </a:pP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-транспортная доступность : ж/д дорога, автомобильная дорога федерального значения;</a:t>
            </a:r>
          </a:p>
          <a:p>
            <a:pPr algn="just">
              <a:lnSpc>
                <a:spcPts val="3495"/>
              </a:lnSpc>
            </a:pP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инженерная инфраструктура.</a:t>
            </a:r>
            <a:endParaRPr lang="en-US" sz="2500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711305" y="9509133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sp>
        <p:nvSpPr>
          <p:cNvPr id="10" name="TextBox 7"/>
          <p:cNvSpPr txBox="1"/>
          <p:nvPr/>
        </p:nvSpPr>
        <p:spPr>
          <a:xfrm>
            <a:off x="112954" y="4958925"/>
            <a:ext cx="679708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Требуемый объем инвестиций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1" name="TextBox 8"/>
          <p:cNvSpPr txBox="1"/>
          <p:nvPr/>
        </p:nvSpPr>
        <p:spPr>
          <a:xfrm rot="10800000" flipV="1">
            <a:off x="17704" y="4888793"/>
            <a:ext cx="9762303" cy="9387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капитальных вложений 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–500,0 млн. </a:t>
            </a:r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</a:t>
            </a:r>
          </a:p>
        </p:txBody>
      </p:sp>
      <p:sp>
        <p:nvSpPr>
          <p:cNvPr id="12" name="TextBox 7"/>
          <p:cNvSpPr txBox="1"/>
          <p:nvPr/>
        </p:nvSpPr>
        <p:spPr>
          <a:xfrm rot="10800000" flipV="1">
            <a:off x="112954" y="5752145"/>
            <a:ext cx="6873287" cy="403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дополнительная Информация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3" name="TextBox 8"/>
          <p:cNvSpPr txBox="1"/>
          <p:nvPr/>
        </p:nvSpPr>
        <p:spPr>
          <a:xfrm rot="10800000" flipV="1">
            <a:off x="228598" y="6080414"/>
            <a:ext cx="12610697" cy="5247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Экономическая </a:t>
            </a:r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целесообразность строительства предприятия в муниципальном образовании обусловлена наличием доступных ресурсов и готовой инфраструктуры. Годовая расчетная лесосека составляет 305 тыс. куб. метров. Среднее расстояние транспортировки автотранспортом до промежуточного склада готовой 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 (земельного участка) </a:t>
            </a:r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153 км.</a:t>
            </a:r>
          </a:p>
          <a:p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Вывоз готовой продукции 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производить железнодорожным транспортом. 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расстоянии 2 км находится железнодорожный </a:t>
            </a:r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тупик с территорией для </a:t>
            </a:r>
            <a:r>
              <a:rPr lang="ru-RU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погрузо</a:t>
            </a:r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разгрузочных работ с единовременным хранением готовой продукции на 10 тыс. куб. 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участку подходит линия электропередач (35кВ). Возможный выпуск продукции : </a:t>
            </a:r>
            <a:r>
              <a:rPr lang="en-US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 –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плиты,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CLT-</a:t>
            </a:r>
            <a:r>
              <a:rPr lang="ru-RU" sz="24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панелей</a:t>
            </a:r>
            <a:r>
              <a:rPr lang="ru-RU" sz="24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топливные </a:t>
            </a:r>
            <a:r>
              <a:rPr lang="ru-RU" sz="2400" dirty="0" err="1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пеллеты</a:t>
            </a:r>
            <a:r>
              <a:rPr lang="ru-RU" sz="24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плотницкие и столярные изделия, пиломатериалы высокого качества.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sz="2500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2334" y="-114300"/>
            <a:ext cx="5290827" cy="104013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9338" y="4072349"/>
            <a:ext cx="3165075" cy="17873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62335" y="0"/>
            <a:ext cx="5290826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191" b="7191"/>
          <a:stretch>
            <a:fillRect/>
          </a:stretch>
        </p:blipFill>
        <p:spPr>
          <a:xfrm>
            <a:off x="415172" y="3097324"/>
            <a:ext cx="11602353" cy="661817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15172" y="547023"/>
            <a:ext cx="17568028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Кадастровый</a:t>
            </a:r>
            <a:r>
              <a:rPr lang="en-US" sz="2499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99" dirty="0" err="1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</a:t>
            </a:r>
            <a:r>
              <a:rPr lang="ru-RU" sz="2499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земельного участка</a:t>
            </a:r>
            <a:r>
              <a:rPr lang="en-US" sz="2499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99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65190000000625</a:t>
            </a:r>
            <a:endParaRPr lang="en-US" sz="2499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499"/>
              </a:lnSpc>
            </a:pPr>
            <a:r>
              <a:rPr lang="en-US" sz="2499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</a:t>
            </a:r>
            <a:r>
              <a:rPr lang="ru-RU" sz="2499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земельного участка</a:t>
            </a:r>
            <a:r>
              <a:rPr lang="en-US" sz="2499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99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364000 кв.м.</a:t>
            </a:r>
          </a:p>
          <a:p>
            <a:pPr algn="just">
              <a:lnSpc>
                <a:spcPts val="3499"/>
              </a:lnSpc>
            </a:pPr>
            <a:r>
              <a:rPr lang="ru-RU" sz="2499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земель: земли населенных пунктов. Земельный участок свободен от прав третьих лиц, готов для предоставления в рамках действующего законодательства.</a:t>
            </a:r>
          </a:p>
          <a:p>
            <a:pPr algn="just">
              <a:lnSpc>
                <a:spcPts val="3499"/>
              </a:lnSpc>
            </a:pPr>
            <a:r>
              <a:rPr lang="ru-RU" sz="2499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Инфраструктура: Центральное водоснабжение, энергоснабжение, газоснабжение. Энергоснабжение ВП -35 </a:t>
            </a:r>
            <a:r>
              <a:rPr lang="ru-RU" sz="2499" dirty="0" err="1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ru-RU" sz="2499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(110кВ) зависит от запрашиваемой нагрузки</a:t>
            </a:r>
            <a:endParaRPr lang="en-US" sz="2499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15172" y="396210"/>
            <a:ext cx="10833653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75"/>
              </a:lnSpc>
            </a:pPr>
            <a:r>
              <a:rPr lang="en-US" sz="2500" dirty="0">
                <a:solidFill>
                  <a:srgbClr val="000000"/>
                </a:solidFill>
                <a:latin typeface="Intro"/>
              </a:rPr>
              <a:t>СХЕМА РАСПОЛОЖЕНИЯ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060EEFB-8C76-A8EC-96DE-E1856069C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97324"/>
            <a:ext cx="12017525" cy="71896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7324"/>
            <a:ext cx="17983200" cy="7189676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6324600" y="7949442"/>
            <a:ext cx="3898800" cy="1461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10595112" y="8111988"/>
            <a:ext cx="533401" cy="1378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0363200" y="4686300"/>
            <a:ext cx="1219200" cy="466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 flipH="1">
            <a:off x="10614659" y="4734791"/>
            <a:ext cx="868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ГРПБ</a:t>
            </a:r>
            <a:endParaRPr lang="ru-RU" dirty="0"/>
          </a:p>
        </p:txBody>
      </p:sp>
      <p:pic>
        <p:nvPicPr>
          <p:cNvPr id="18" name="Picture 4" descr="https://cdn-icons-png.flaticon.com/512/58/58960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0283686" y="4766238"/>
            <a:ext cx="463826" cy="448085"/>
          </a:xfrm>
          <a:prstGeom prst="rect">
            <a:avLst/>
          </a:prstGeom>
          <a:noFill/>
        </p:spPr>
      </p:pic>
      <p:pic>
        <p:nvPicPr>
          <p:cNvPr id="19" name="Picture 4" descr="https://cdn-icons-png.flaticon.com/512/58/58960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9300164"/>
            <a:ext cx="463826" cy="463826"/>
          </a:xfrm>
          <a:prstGeom prst="rect">
            <a:avLst/>
          </a:prstGeom>
          <a:noFill/>
        </p:spPr>
      </p:pic>
      <p:pic>
        <p:nvPicPr>
          <p:cNvPr id="20" name="Picture 4" descr="https://cdn-icons-png.flaticon.com/512/58/58960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298" y="9026386"/>
            <a:ext cx="463826" cy="463826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6107265" y="9358736"/>
            <a:ext cx="178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водоснабжение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676633" y="9447251"/>
            <a:ext cx="1963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энергоснабжение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0396165" y="5029658"/>
            <a:ext cx="1709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газоснабжение</a:t>
            </a:r>
            <a:endParaRPr lang="ru-RU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785252" y="8953032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1,5 км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1201400" y="9091979"/>
            <a:ext cx="816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3 км</a:t>
            </a:r>
            <a:endParaRPr lang="ru-RU" b="1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10515599" y="5104123"/>
            <a:ext cx="346213" cy="2540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0384018" y="5507887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1 км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93927"/>
            <a:chOff x="0" y="0"/>
            <a:chExt cx="2408296" cy="27833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83387"/>
            </a:xfrm>
            <a:custGeom>
              <a:avLst/>
              <a:gdLst/>
              <a:ahLst/>
              <a:cxnLst/>
              <a:rect l="l" t="t" r="r" b="b"/>
              <a:pathLst>
                <a:path w="2408296" h="2783387">
                  <a:moveTo>
                    <a:pt x="0" y="0"/>
                  </a:moveTo>
                  <a:lnTo>
                    <a:pt x="2408296" y="0"/>
                  </a:lnTo>
                  <a:lnTo>
                    <a:pt x="2408296" y="2783387"/>
                  </a:lnTo>
                  <a:lnTo>
                    <a:pt x="0" y="2783387"/>
                  </a:lnTo>
                  <a:close/>
                </a:path>
              </a:pathLst>
            </a:custGeom>
            <a:solidFill>
              <a:srgbClr val="47A5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02704" y="87766"/>
            <a:ext cx="7020159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Intro"/>
              </a:rPr>
              <a:t>МЕРЫ ПОДДЕРЖКИ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3897" y="4136729"/>
            <a:ext cx="8471406" cy="2603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Возмещение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</a:t>
            </a:r>
            <a:endParaRPr lang="en-US" sz="2500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40"/>
              </a:lnSpc>
              <a:spcBef>
                <a:spcPct val="0"/>
              </a:spcBef>
              <a:buFontTx/>
              <a:buChar char="-"/>
            </a:pPr>
            <a:r>
              <a:rPr lang="en-US" sz="2500" dirty="0" err="1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проценты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кредитам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40"/>
              </a:lnSpc>
              <a:spcBef>
                <a:spcPct val="0"/>
              </a:spcBef>
              <a:buFontTx/>
              <a:buChar char="-"/>
            </a:pP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уплату лизинговых платежей по договорам финансовой аренды (лизинга) и первого взноса при заключении договора 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лизинга </a:t>
            </a:r>
            <a:r>
              <a:rPr lang="en-US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dirty="0" err="1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100 %,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5,0</a:t>
            </a:r>
            <a:r>
              <a:rPr lang="en-US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en-US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40"/>
              </a:lnSpc>
              <a:spcBef>
                <a:spcPct val="0"/>
              </a:spcBef>
              <a:buFontTx/>
              <a:buChar char="-"/>
            </a:pP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500" dirty="0" err="1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приобретениее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оборудования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dirty="0" err="1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%,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2,0</a:t>
            </a:r>
            <a:r>
              <a:rPr lang="en-US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</a:t>
            </a:r>
            <a:r>
              <a:rPr lang="en-US" sz="2500" dirty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en-US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7200" y="1614306"/>
            <a:ext cx="7924800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940"/>
              </a:lnSpc>
              <a:spcBef>
                <a:spcPct val="0"/>
              </a:spcBef>
            </a:pPr>
            <a:r>
              <a:rPr lang="ru-RU" sz="2500" dirty="0" smtClean="0">
                <a:solidFill>
                  <a:srgbClr val="47A5A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осуществляется субъектам малого и среднего предпринимательства в рамках выполнения мероприятий муниципальной программы «Стимулирование экономической активности в МО «Тымовский городской округ» на 2015 – 2025 годы»</a:t>
            </a:r>
            <a:endParaRPr lang="en-US" sz="2500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4459832" y="8612335"/>
            <a:ext cx="3389300" cy="776829"/>
            <a:chOff x="0" y="-47625"/>
            <a:chExt cx="4519066" cy="1035772"/>
          </a:xfrm>
        </p:grpSpPr>
        <p:sp>
          <p:nvSpPr>
            <p:cNvPr id="15" name="TextBox 15"/>
            <p:cNvSpPr txBox="1"/>
            <p:nvPr/>
          </p:nvSpPr>
          <p:spPr>
            <a:xfrm>
              <a:off x="0" y="525712"/>
              <a:ext cx="4519066" cy="462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940"/>
                </a:lnSpc>
              </a:pPr>
              <a:endParaRPr lang="en-US" sz="2100" dirty="0">
                <a:solidFill>
                  <a:srgbClr val="FFFFFF"/>
                </a:solidFill>
                <a:latin typeface="Artegra Sans Condensed" panose="020B0604020202020204" charset="0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498260" y="-47625"/>
              <a:ext cx="2020806" cy="462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 dirty="0" smtClean="0">
                  <a:solidFill>
                    <a:srgbClr val="FFFFFF"/>
                  </a:solidFill>
                  <a:latin typeface="Artegra Sans Condensed" panose="020B0604020202020204" charset="0"/>
                </a:rPr>
                <a:t>:</a:t>
              </a:r>
              <a:endParaRPr lang="en-US" sz="2100" dirty="0">
                <a:solidFill>
                  <a:srgbClr val="FFFFFF"/>
                </a:solidFill>
                <a:latin typeface="Artegra Sans Condensed" panose="020B060402020202020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324775" y="324370"/>
            <a:ext cx="1407849" cy="140866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05214" y="4064957"/>
            <a:ext cx="7816958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47A5AD"/>
                </a:solidFill>
                <a:latin typeface="Artegra Sans Condensed" panose="020B0604020202020204" charset="0"/>
              </a:rPr>
              <a:t>investinsakhalin.ru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r>
              <a:rPr lang="en-US" sz="3000" dirty="0">
                <a:solidFill>
                  <a:srgbClr val="47A5AD"/>
                </a:solidFill>
                <a:latin typeface="Artegra Sans Condensed" panose="020B0604020202020204" charset="0"/>
              </a:rPr>
              <a:t>E-mail: </a:t>
            </a:r>
            <a:r>
              <a:rPr lang="en-US" sz="2800" u="sng" dirty="0"/>
              <a:t>E-mail: tymovsk@adm.sakhalin.ru</a:t>
            </a:r>
            <a:endParaRPr lang="ru-RU" sz="2800" dirty="0"/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47A5AD"/>
                </a:solidFill>
                <a:latin typeface="Artegra Sans Condensed" panose="020B0604020202020204" charset="0"/>
              </a:rPr>
              <a:t>тел</a:t>
            </a:r>
            <a:r>
              <a:rPr lang="en-US" sz="3000" dirty="0">
                <a:solidFill>
                  <a:srgbClr val="47A5AD"/>
                </a:solidFill>
                <a:latin typeface="Artegra Sans Condensed" panose="020B0604020202020204" charset="0"/>
              </a:rPr>
              <a:t>: </a:t>
            </a:r>
            <a:r>
              <a:rPr lang="ru-RU" sz="3000" dirty="0" smtClean="0">
                <a:solidFill>
                  <a:srgbClr val="47A5AD"/>
                </a:solidFill>
                <a:latin typeface="Artegra Sans Condensed" panose="020B0604020202020204" charset="0"/>
              </a:rPr>
              <a:t>8(42447) 91013</a:t>
            </a: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14403" y="5045911"/>
            <a:ext cx="858769" cy="6760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80230" y="6034960"/>
            <a:ext cx="769752" cy="7697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42320" y="4032390"/>
            <a:ext cx="699197" cy="69919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738337" y="2933700"/>
            <a:ext cx="3350711" cy="499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КОНТАКТЫ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9"/>
          <a:srcRect l="4265" r="4265"/>
          <a:stretch>
            <a:fillRect/>
          </a:stretch>
        </p:blipFill>
        <p:spPr>
          <a:xfrm>
            <a:off x="11230923" y="0"/>
            <a:ext cx="7057077" cy="102870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728890" y="9191625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sp>
        <p:nvSpPr>
          <p:cNvPr id="10" name="AutoShape 2" descr="https://om-saratov.ru/files/pages/36556/1463641732general_pages_19_may_2016_i36556_v_atkarske_otkrout_uboinyi_ce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0"/>
            <a:ext cx="9372600" cy="102869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8591" y="0"/>
            <a:ext cx="9349410" cy="10286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379</Words>
  <Application>Microsoft Office PowerPoint</Application>
  <PresentationFormat>Произвольный</PresentationFormat>
  <Paragraphs>50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Intro</vt:lpstr>
      <vt:lpstr>Calibri</vt:lpstr>
      <vt:lpstr>Artegra Sans Condensed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Лукьянова Арина Юрьевна</dc:creator>
  <cp:lastModifiedBy>Фролова Виктория Андреевна</cp:lastModifiedBy>
  <cp:revision>35</cp:revision>
  <dcterms:created xsi:type="dcterms:W3CDTF">2006-08-16T00:00:00Z</dcterms:created>
  <dcterms:modified xsi:type="dcterms:W3CDTF">2024-06-26T22:15:09Z</dcterms:modified>
  <dc:identifier>DAFcX9Ni4ls</dc:identifier>
</cp:coreProperties>
</file>